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6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2864735-CAF6-4557-98C5-689E75220E7D}" v="761" dt="2022-03-21T07:25:38.655"/>
    <p1510:client id="{9877E38F-7E51-57C6-91C3-3A42F24E8ACB}" v="106" dt="2022-03-21T07:32:45.54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0" autoAdjust="0"/>
    <p:restoredTop sz="94660"/>
  </p:normalViewPr>
  <p:slideViewPr>
    <p:cSldViewPr snapToGrid="0">
      <p:cViewPr varScale="1">
        <p:scale>
          <a:sx n="128" d="100"/>
          <a:sy n="128" d="100"/>
        </p:scale>
        <p:origin x="20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Book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Book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Book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Depth and Runtime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v>runtime(s)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7"/>
            <c:spPr>
              <a:solidFill>
                <a:srgbClr val="ED7331"/>
              </a:solidFill>
              <a:ln w="9525">
                <a:solidFill>
                  <a:srgbClr val="FFFFFF"/>
                </a:solidFill>
                <a:prstDash val="solid"/>
              </a:ln>
              <a:effectLst/>
            </c:spPr>
          </c:marker>
          <c:trendline>
            <c:spPr>
              <a:ln w="19050" cap="rnd">
                <a:solidFill>
                  <a:srgbClr val="ED7331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xVal>
            <c:numRef>
              <c:f>[Book.xlsx]depth_experiment!$A$2:$A$9</c:f>
              <c:numCache>
                <c:formatCode>General</c:formatCode>
                <c:ptCount val="8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</c:numCache>
            </c:numRef>
          </c:xVal>
          <c:yVal>
            <c:numRef>
              <c:f>[Book.xlsx]depth_experiment!$B$2:$B$9</c:f>
              <c:numCache>
                <c:formatCode>General</c:formatCode>
                <c:ptCount val="8"/>
                <c:pt idx="0">
                  <c:v>1.9</c:v>
                </c:pt>
                <c:pt idx="1">
                  <c:v>4.58</c:v>
                </c:pt>
                <c:pt idx="2">
                  <c:v>7.88</c:v>
                </c:pt>
                <c:pt idx="3">
                  <c:v>65.91</c:v>
                </c:pt>
                <c:pt idx="4">
                  <c:v>136.21</c:v>
                </c:pt>
                <c:pt idx="5">
                  <c:v>207.22</c:v>
                </c:pt>
                <c:pt idx="6">
                  <c:v>292.02</c:v>
                </c:pt>
                <c:pt idx="7">
                  <c:v>397.85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DCBC-4442-AA4A-0B1DAA8D86B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96903863"/>
        <c:axId val="418977287"/>
      </c:scatterChart>
      <c:valAx>
        <c:axId val="1996903863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depth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18977287"/>
        <c:crosses val="autoZero"/>
        <c:crossBetween val="midCat"/>
      </c:valAx>
      <c:valAx>
        <c:axId val="41897728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runtime(s)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96903863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Depth and Best Utility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v>best_utility</c:v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[Book.xlsx]depth_experiment!$A$2:$A$9</c:f>
              <c:numCache>
                <c:formatCode>General</c:formatCode>
                <c:ptCount val="8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</c:numCache>
            </c:numRef>
          </c:cat>
          <c:val>
            <c:numRef>
              <c:f>[Book.xlsx]depth_experiment!$C$2:$C$9</c:f>
              <c:numCache>
                <c:formatCode>General</c:formatCode>
                <c:ptCount val="8"/>
                <c:pt idx="0">
                  <c:v>49.34</c:v>
                </c:pt>
                <c:pt idx="1">
                  <c:v>55.97</c:v>
                </c:pt>
                <c:pt idx="2">
                  <c:v>58.24</c:v>
                </c:pt>
                <c:pt idx="3">
                  <c:v>58.24</c:v>
                </c:pt>
                <c:pt idx="4">
                  <c:v>58.24</c:v>
                </c:pt>
                <c:pt idx="5">
                  <c:v>58.24</c:v>
                </c:pt>
                <c:pt idx="6">
                  <c:v>58.24</c:v>
                </c:pt>
                <c:pt idx="7">
                  <c:v>58.24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7F3-4AA9-A11C-312E376C0DE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24730968"/>
        <c:axId val="1306870007"/>
      </c:lineChart>
      <c:catAx>
        <c:axId val="32473096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depth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06870007"/>
        <c:crosses val="autoZero"/>
        <c:auto val="1"/>
        <c:lblAlgn val="ctr"/>
        <c:lblOffset val="100"/>
        <c:noMultiLvlLbl val="0"/>
      </c:catAx>
      <c:valAx>
        <c:axId val="130687000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best_utility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2473096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Frontier Size and Runtime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v>runtime(s)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7"/>
            <c:spPr>
              <a:solidFill>
                <a:schemeClr val="accent1"/>
              </a:solidFill>
              <a:ln w="9525">
                <a:solidFill>
                  <a:srgbClr val="FFFFFF"/>
                </a:solidFill>
                <a:prstDash val="solid"/>
              </a:ln>
              <a:effectLst/>
            </c:spPr>
          </c:marker>
          <c:xVal>
            <c:numRef>
              <c:f>[Book.xlsx]frontier_experiment!$A$2:$A$6</c:f>
              <c:numCache>
                <c:formatCode>General</c:formatCode>
                <c:ptCount val="5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30</c:v>
                </c:pt>
                <c:pt idx="4">
                  <c:v>50</c:v>
                </c:pt>
              </c:numCache>
            </c:numRef>
          </c:xVal>
          <c:yVal>
            <c:numRef>
              <c:f>[Book.xlsx]frontier_experiment!$C$2:$C$6</c:f>
              <c:numCache>
                <c:formatCode>General</c:formatCode>
                <c:ptCount val="5"/>
                <c:pt idx="0">
                  <c:v>49.46</c:v>
                </c:pt>
                <c:pt idx="1">
                  <c:v>93.16</c:v>
                </c:pt>
                <c:pt idx="2">
                  <c:v>143.29</c:v>
                </c:pt>
                <c:pt idx="3">
                  <c:v>266.63</c:v>
                </c:pt>
                <c:pt idx="4">
                  <c:v>455.27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A311-4EC2-9B38-1B6621D220C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2694552"/>
        <c:axId val="520214200"/>
      </c:scatterChart>
      <c:valAx>
        <c:axId val="19269455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frontier_size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20214200"/>
        <c:crosses val="autoZero"/>
        <c:crossBetween val="midCat"/>
      </c:valAx>
      <c:valAx>
        <c:axId val="5202142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runtime(s)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269455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Frontier Size and Best Utility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v>best_utility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7"/>
            <c:spPr>
              <a:solidFill>
                <a:schemeClr val="accent1"/>
              </a:solidFill>
              <a:ln w="9525">
                <a:solidFill>
                  <a:srgbClr val="FFFFFF"/>
                </a:solidFill>
                <a:prstDash val="solid"/>
              </a:ln>
              <a:effectLst/>
            </c:spPr>
          </c:marker>
          <c:xVal>
            <c:numRef>
              <c:f>[Book.xlsx]frontier_experiment!$A$2:$A$6</c:f>
              <c:numCache>
                <c:formatCode>General</c:formatCode>
                <c:ptCount val="5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30</c:v>
                </c:pt>
                <c:pt idx="4">
                  <c:v>50</c:v>
                </c:pt>
              </c:numCache>
            </c:numRef>
          </c:xVal>
          <c:yVal>
            <c:numRef>
              <c:f>[Book.xlsx]frontier_experiment!$B$2:$B$6</c:f>
              <c:numCache>
                <c:formatCode>General</c:formatCode>
                <c:ptCount val="5"/>
                <c:pt idx="0">
                  <c:v>58.24</c:v>
                </c:pt>
                <c:pt idx="1">
                  <c:v>58.24</c:v>
                </c:pt>
                <c:pt idx="2">
                  <c:v>58.24</c:v>
                </c:pt>
                <c:pt idx="3">
                  <c:v>58.24</c:v>
                </c:pt>
                <c:pt idx="4">
                  <c:v>58.24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FC8A-407D-A660-4FFABE225AA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79588392"/>
        <c:axId val="1688613783"/>
      </c:scatterChart>
      <c:valAx>
        <c:axId val="47958839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frontier_size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88613783"/>
        <c:crosses val="autoZero"/>
        <c:crossBetween val="midCat"/>
      </c:valAx>
      <c:valAx>
        <c:axId val="16886137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best_utility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7958839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4" Type="http://schemas.openxmlformats.org/officeDocument/2006/relationships/image" Target="../media/image11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4" Type="http://schemas.openxmlformats.org/officeDocument/2006/relationships/image" Target="../media/image11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4" Type="http://schemas.openxmlformats.org/officeDocument/2006/relationships/image" Target="../media/image11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4" Type="http://schemas.openxmlformats.org/officeDocument/2006/relationships/image" Target="../media/image1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14504FB-4044-45B0-8740-B2FE19E8640E}" type="doc">
      <dgm:prSet loTypeId="urn:microsoft.com/office/officeart/2005/8/layout/list1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B7F387DB-E6E8-420C-B427-0C088E12C6D6}">
      <dgm:prSet/>
      <dgm:spPr/>
      <dgm:t>
        <a:bodyPr/>
        <a:lstStyle/>
        <a:p>
          <a:r>
            <a:rPr lang="en-US"/>
            <a:t>Same function used for each country</a:t>
          </a:r>
        </a:p>
      </dgm:t>
    </dgm:pt>
    <dgm:pt modelId="{63D7B2D7-4F9A-4F5B-A0FD-B8047BC0C85A}" type="parTrans" cxnId="{7D01930B-F3F2-4FC1-BFAC-D870E98135DB}">
      <dgm:prSet/>
      <dgm:spPr/>
      <dgm:t>
        <a:bodyPr/>
        <a:lstStyle/>
        <a:p>
          <a:endParaRPr lang="en-US"/>
        </a:p>
      </dgm:t>
    </dgm:pt>
    <dgm:pt modelId="{D749DB71-73F6-43E8-BA63-FE5C5A02F84D}" type="sibTrans" cxnId="{7D01930B-F3F2-4FC1-BFAC-D870E98135DB}">
      <dgm:prSet/>
      <dgm:spPr/>
      <dgm:t>
        <a:bodyPr/>
        <a:lstStyle/>
        <a:p>
          <a:endParaRPr lang="en-US"/>
        </a:p>
      </dgm:t>
    </dgm:pt>
    <dgm:pt modelId="{D21DB184-1992-44E3-87F0-847A3697CAE8}">
      <dgm:prSet/>
      <dgm:spPr/>
      <dgm:t>
        <a:bodyPr/>
        <a:lstStyle/>
        <a:p>
          <a:r>
            <a:rPr lang="en-US"/>
            <a:t>Factors</a:t>
          </a:r>
        </a:p>
      </dgm:t>
    </dgm:pt>
    <dgm:pt modelId="{3D2310BE-CB90-4340-89F9-5F75EC4CEFB2}" type="parTrans" cxnId="{97785BC7-17BE-4BB0-9BB2-14ECD07BA0F3}">
      <dgm:prSet/>
      <dgm:spPr/>
      <dgm:t>
        <a:bodyPr/>
        <a:lstStyle/>
        <a:p>
          <a:endParaRPr lang="en-US"/>
        </a:p>
      </dgm:t>
    </dgm:pt>
    <dgm:pt modelId="{BF171B4C-94E1-4DA4-8325-F59989BB6982}" type="sibTrans" cxnId="{97785BC7-17BE-4BB0-9BB2-14ECD07BA0F3}">
      <dgm:prSet/>
      <dgm:spPr/>
      <dgm:t>
        <a:bodyPr/>
        <a:lstStyle/>
        <a:p>
          <a:endParaRPr lang="en-US"/>
        </a:p>
      </dgm:t>
    </dgm:pt>
    <dgm:pt modelId="{3810D19A-C9D3-4E37-80BC-700CB85FE4FA}">
      <dgm:prSet/>
      <dgm:spPr/>
      <dgm:t>
        <a:bodyPr/>
        <a:lstStyle/>
        <a:p>
          <a:r>
            <a:rPr lang="en-US"/>
            <a:t>Population</a:t>
          </a:r>
        </a:p>
      </dgm:t>
    </dgm:pt>
    <dgm:pt modelId="{3052F315-C274-461D-A9B4-1C712B9264F1}" type="parTrans" cxnId="{70B6F533-681B-47E8-A0CC-C0A12584DC70}">
      <dgm:prSet/>
      <dgm:spPr/>
      <dgm:t>
        <a:bodyPr/>
        <a:lstStyle/>
        <a:p>
          <a:endParaRPr lang="en-US"/>
        </a:p>
      </dgm:t>
    </dgm:pt>
    <dgm:pt modelId="{1F4F0001-7754-4268-A130-2A3427CD2A4C}" type="sibTrans" cxnId="{70B6F533-681B-47E8-A0CC-C0A12584DC70}">
      <dgm:prSet/>
      <dgm:spPr/>
      <dgm:t>
        <a:bodyPr/>
        <a:lstStyle/>
        <a:p>
          <a:endParaRPr lang="en-US"/>
        </a:p>
      </dgm:t>
    </dgm:pt>
    <dgm:pt modelId="{D290EE91-F358-4FC1-9A63-B738FDAE6C26}">
      <dgm:prSet/>
      <dgm:spPr/>
      <dgm:t>
        <a:bodyPr/>
        <a:lstStyle/>
        <a:p>
          <a:r>
            <a:rPr lang="en-US"/>
            <a:t>Necessities – water, food, housing</a:t>
          </a:r>
        </a:p>
      </dgm:t>
    </dgm:pt>
    <dgm:pt modelId="{56543408-169F-4DB8-80AC-C629379A78FB}" type="parTrans" cxnId="{AA7A62B5-DFFE-40C5-A440-6018FB5EEB60}">
      <dgm:prSet/>
      <dgm:spPr/>
      <dgm:t>
        <a:bodyPr/>
        <a:lstStyle/>
        <a:p>
          <a:endParaRPr lang="en-US"/>
        </a:p>
      </dgm:t>
    </dgm:pt>
    <dgm:pt modelId="{288A5421-42AF-45E3-9FDF-3E830315F4EC}" type="sibTrans" cxnId="{AA7A62B5-DFFE-40C5-A440-6018FB5EEB60}">
      <dgm:prSet/>
      <dgm:spPr/>
      <dgm:t>
        <a:bodyPr/>
        <a:lstStyle/>
        <a:p>
          <a:endParaRPr lang="en-US"/>
        </a:p>
      </dgm:t>
    </dgm:pt>
    <dgm:pt modelId="{5708331D-12B1-4723-9619-08099449E575}">
      <dgm:prSet/>
      <dgm:spPr/>
      <dgm:t>
        <a:bodyPr/>
        <a:lstStyle/>
        <a:p>
          <a:r>
            <a:rPr lang="en-US"/>
            <a:t>Secondary – Electronics, PotentialFossilEnergyUsable, PotentialRenewableEnergyUsable</a:t>
          </a:r>
        </a:p>
      </dgm:t>
    </dgm:pt>
    <dgm:pt modelId="{FCFCC39A-1F0F-4198-B308-E8AE320539A5}" type="parTrans" cxnId="{23187D59-BE63-421C-8F68-C20B0928954E}">
      <dgm:prSet/>
      <dgm:spPr/>
      <dgm:t>
        <a:bodyPr/>
        <a:lstStyle/>
        <a:p>
          <a:endParaRPr lang="en-US"/>
        </a:p>
      </dgm:t>
    </dgm:pt>
    <dgm:pt modelId="{DAF12E24-3747-4B83-BF53-29A98F442C65}" type="sibTrans" cxnId="{23187D59-BE63-421C-8F68-C20B0928954E}">
      <dgm:prSet/>
      <dgm:spPr/>
      <dgm:t>
        <a:bodyPr/>
        <a:lstStyle/>
        <a:p>
          <a:endParaRPr lang="en-US"/>
        </a:p>
      </dgm:t>
    </dgm:pt>
    <dgm:pt modelId="{C0A05483-750A-4AA9-8B65-7A5542E35564}">
      <dgm:prSet/>
      <dgm:spPr/>
      <dgm:t>
        <a:bodyPr/>
        <a:lstStyle/>
        <a:p>
          <a:r>
            <a:rPr lang="en-US"/>
            <a:t>Waste</a:t>
          </a:r>
        </a:p>
      </dgm:t>
    </dgm:pt>
    <dgm:pt modelId="{00AC3E80-8DEE-49DD-9216-6EA0DAF48DD2}" type="parTrans" cxnId="{798EC89C-F4A7-4879-8684-781B9D7C2DA8}">
      <dgm:prSet/>
      <dgm:spPr/>
      <dgm:t>
        <a:bodyPr/>
        <a:lstStyle/>
        <a:p>
          <a:endParaRPr lang="en-US"/>
        </a:p>
      </dgm:t>
    </dgm:pt>
    <dgm:pt modelId="{7828EE2D-8A89-449E-8A0E-EF88023C5F28}" type="sibTrans" cxnId="{798EC89C-F4A7-4879-8684-781B9D7C2DA8}">
      <dgm:prSet/>
      <dgm:spPr/>
      <dgm:t>
        <a:bodyPr/>
        <a:lstStyle/>
        <a:p>
          <a:endParaRPr lang="en-US"/>
        </a:p>
      </dgm:t>
    </dgm:pt>
    <dgm:pt modelId="{29BB7BDF-23A2-4195-940C-4CEB01432D25}" type="pres">
      <dgm:prSet presAssocID="{D14504FB-4044-45B0-8740-B2FE19E8640E}" presName="linear" presStyleCnt="0">
        <dgm:presLayoutVars>
          <dgm:dir/>
          <dgm:animLvl val="lvl"/>
          <dgm:resizeHandles val="exact"/>
        </dgm:presLayoutVars>
      </dgm:prSet>
      <dgm:spPr/>
    </dgm:pt>
    <dgm:pt modelId="{D69CB102-AA58-4B62-A7D4-B497A4FD45E7}" type="pres">
      <dgm:prSet presAssocID="{B7F387DB-E6E8-420C-B427-0C088E12C6D6}" presName="parentLin" presStyleCnt="0"/>
      <dgm:spPr/>
    </dgm:pt>
    <dgm:pt modelId="{7E78A14E-4DF3-496F-8BBF-A061913933DB}" type="pres">
      <dgm:prSet presAssocID="{B7F387DB-E6E8-420C-B427-0C088E12C6D6}" presName="parentLeftMargin" presStyleLbl="node1" presStyleIdx="0" presStyleCnt="2"/>
      <dgm:spPr/>
    </dgm:pt>
    <dgm:pt modelId="{4324716D-C4B1-4244-B0F3-D7F64B6D1FEC}" type="pres">
      <dgm:prSet presAssocID="{B7F387DB-E6E8-420C-B427-0C088E12C6D6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114DF684-7909-4CEF-B2C0-AAECF0282BC7}" type="pres">
      <dgm:prSet presAssocID="{B7F387DB-E6E8-420C-B427-0C088E12C6D6}" presName="negativeSpace" presStyleCnt="0"/>
      <dgm:spPr/>
    </dgm:pt>
    <dgm:pt modelId="{AD7A570F-AF88-42BA-AF7F-4B83A2663901}" type="pres">
      <dgm:prSet presAssocID="{B7F387DB-E6E8-420C-B427-0C088E12C6D6}" presName="childText" presStyleLbl="conFgAcc1" presStyleIdx="0" presStyleCnt="2">
        <dgm:presLayoutVars>
          <dgm:bulletEnabled val="1"/>
        </dgm:presLayoutVars>
      </dgm:prSet>
      <dgm:spPr/>
    </dgm:pt>
    <dgm:pt modelId="{A778B053-440F-4FC4-92C7-0B6C298FA441}" type="pres">
      <dgm:prSet presAssocID="{D749DB71-73F6-43E8-BA63-FE5C5A02F84D}" presName="spaceBetweenRectangles" presStyleCnt="0"/>
      <dgm:spPr/>
    </dgm:pt>
    <dgm:pt modelId="{00CE8553-B9B7-4D95-B776-F6050A8FEBCE}" type="pres">
      <dgm:prSet presAssocID="{D21DB184-1992-44E3-87F0-847A3697CAE8}" presName="parentLin" presStyleCnt="0"/>
      <dgm:spPr/>
    </dgm:pt>
    <dgm:pt modelId="{A5A15160-8612-4C84-B486-6433147C8D06}" type="pres">
      <dgm:prSet presAssocID="{D21DB184-1992-44E3-87F0-847A3697CAE8}" presName="parentLeftMargin" presStyleLbl="node1" presStyleIdx="0" presStyleCnt="2"/>
      <dgm:spPr/>
    </dgm:pt>
    <dgm:pt modelId="{31E57775-8188-4613-9C2E-474F868E67CD}" type="pres">
      <dgm:prSet presAssocID="{D21DB184-1992-44E3-87F0-847A3697CAE8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A5C623FA-F7EA-496E-870B-4F935FAFD01D}" type="pres">
      <dgm:prSet presAssocID="{D21DB184-1992-44E3-87F0-847A3697CAE8}" presName="negativeSpace" presStyleCnt="0"/>
      <dgm:spPr/>
    </dgm:pt>
    <dgm:pt modelId="{4F8104A3-D47F-4ADA-8B11-BFEBDEC966CA}" type="pres">
      <dgm:prSet presAssocID="{D21DB184-1992-44E3-87F0-847A3697CAE8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7D01930B-F3F2-4FC1-BFAC-D870E98135DB}" srcId="{D14504FB-4044-45B0-8740-B2FE19E8640E}" destId="{B7F387DB-E6E8-420C-B427-0C088E12C6D6}" srcOrd="0" destOrd="0" parTransId="{63D7B2D7-4F9A-4F5B-A0FD-B8047BC0C85A}" sibTransId="{D749DB71-73F6-43E8-BA63-FE5C5A02F84D}"/>
    <dgm:cxn modelId="{4EE9A52D-9164-453F-8947-AF1216105CAF}" type="presOf" srcId="{B7F387DB-E6E8-420C-B427-0C088E12C6D6}" destId="{7E78A14E-4DF3-496F-8BBF-A061913933DB}" srcOrd="0" destOrd="0" presId="urn:microsoft.com/office/officeart/2005/8/layout/list1"/>
    <dgm:cxn modelId="{70B6F533-681B-47E8-A0CC-C0A12584DC70}" srcId="{D21DB184-1992-44E3-87F0-847A3697CAE8}" destId="{3810D19A-C9D3-4E37-80BC-700CB85FE4FA}" srcOrd="0" destOrd="0" parTransId="{3052F315-C274-461D-A9B4-1C712B9264F1}" sibTransId="{1F4F0001-7754-4268-A130-2A3427CD2A4C}"/>
    <dgm:cxn modelId="{40C0F44B-16E7-4D1A-BDF7-CACFB23858C4}" type="presOf" srcId="{D21DB184-1992-44E3-87F0-847A3697CAE8}" destId="{31E57775-8188-4613-9C2E-474F868E67CD}" srcOrd="1" destOrd="0" presId="urn:microsoft.com/office/officeart/2005/8/layout/list1"/>
    <dgm:cxn modelId="{732DFA56-295D-4DC6-8CE8-D2874014864D}" type="presOf" srcId="{B7F387DB-E6E8-420C-B427-0C088E12C6D6}" destId="{4324716D-C4B1-4244-B0F3-D7F64B6D1FEC}" srcOrd="1" destOrd="0" presId="urn:microsoft.com/office/officeart/2005/8/layout/list1"/>
    <dgm:cxn modelId="{23187D59-BE63-421C-8F68-C20B0928954E}" srcId="{D21DB184-1992-44E3-87F0-847A3697CAE8}" destId="{5708331D-12B1-4723-9619-08099449E575}" srcOrd="2" destOrd="0" parTransId="{FCFCC39A-1F0F-4198-B308-E8AE320539A5}" sibTransId="{DAF12E24-3747-4B83-BF53-29A98F442C65}"/>
    <dgm:cxn modelId="{47763161-6238-411F-A2A1-F82D1AFB5A06}" type="presOf" srcId="{3810D19A-C9D3-4E37-80BC-700CB85FE4FA}" destId="{4F8104A3-D47F-4ADA-8B11-BFEBDEC966CA}" srcOrd="0" destOrd="0" presId="urn:microsoft.com/office/officeart/2005/8/layout/list1"/>
    <dgm:cxn modelId="{3CB01588-297B-4122-92DB-BF79A22A1BAB}" type="presOf" srcId="{D21DB184-1992-44E3-87F0-847A3697CAE8}" destId="{A5A15160-8612-4C84-B486-6433147C8D06}" srcOrd="0" destOrd="0" presId="urn:microsoft.com/office/officeart/2005/8/layout/list1"/>
    <dgm:cxn modelId="{798EC89C-F4A7-4879-8684-781B9D7C2DA8}" srcId="{D21DB184-1992-44E3-87F0-847A3697CAE8}" destId="{C0A05483-750A-4AA9-8B65-7A5542E35564}" srcOrd="3" destOrd="0" parTransId="{00AC3E80-8DEE-49DD-9216-6EA0DAF48DD2}" sibTransId="{7828EE2D-8A89-449E-8A0E-EF88023C5F28}"/>
    <dgm:cxn modelId="{67CD4FB2-D381-4976-9135-C1575B6ECCF7}" type="presOf" srcId="{D14504FB-4044-45B0-8740-B2FE19E8640E}" destId="{29BB7BDF-23A2-4195-940C-4CEB01432D25}" srcOrd="0" destOrd="0" presId="urn:microsoft.com/office/officeart/2005/8/layout/list1"/>
    <dgm:cxn modelId="{AA7A62B5-DFFE-40C5-A440-6018FB5EEB60}" srcId="{D21DB184-1992-44E3-87F0-847A3697CAE8}" destId="{D290EE91-F358-4FC1-9A63-B738FDAE6C26}" srcOrd="1" destOrd="0" parTransId="{56543408-169F-4DB8-80AC-C629379A78FB}" sibTransId="{288A5421-42AF-45E3-9FDF-3E830315F4EC}"/>
    <dgm:cxn modelId="{A06B73B7-E053-4352-817E-B014F60132F2}" type="presOf" srcId="{C0A05483-750A-4AA9-8B65-7A5542E35564}" destId="{4F8104A3-D47F-4ADA-8B11-BFEBDEC966CA}" srcOrd="0" destOrd="3" presId="urn:microsoft.com/office/officeart/2005/8/layout/list1"/>
    <dgm:cxn modelId="{97785BC7-17BE-4BB0-9BB2-14ECD07BA0F3}" srcId="{D14504FB-4044-45B0-8740-B2FE19E8640E}" destId="{D21DB184-1992-44E3-87F0-847A3697CAE8}" srcOrd="1" destOrd="0" parTransId="{3D2310BE-CB90-4340-89F9-5F75EC4CEFB2}" sibTransId="{BF171B4C-94E1-4DA4-8325-F59989BB6982}"/>
    <dgm:cxn modelId="{A2E0F0DC-0B08-4B06-A4BB-58F00CE2F108}" type="presOf" srcId="{D290EE91-F358-4FC1-9A63-B738FDAE6C26}" destId="{4F8104A3-D47F-4ADA-8B11-BFEBDEC966CA}" srcOrd="0" destOrd="1" presId="urn:microsoft.com/office/officeart/2005/8/layout/list1"/>
    <dgm:cxn modelId="{845E05F3-A60B-40BE-97EF-49EEBBFBF774}" type="presOf" srcId="{5708331D-12B1-4723-9619-08099449E575}" destId="{4F8104A3-D47F-4ADA-8B11-BFEBDEC966CA}" srcOrd="0" destOrd="2" presId="urn:microsoft.com/office/officeart/2005/8/layout/list1"/>
    <dgm:cxn modelId="{CF6F62C4-02D4-4D1B-9930-6305FCF2E8DA}" type="presParOf" srcId="{29BB7BDF-23A2-4195-940C-4CEB01432D25}" destId="{D69CB102-AA58-4B62-A7D4-B497A4FD45E7}" srcOrd="0" destOrd="0" presId="urn:microsoft.com/office/officeart/2005/8/layout/list1"/>
    <dgm:cxn modelId="{1A48D4BD-E02E-4F7B-AD72-86F4A0B85A6B}" type="presParOf" srcId="{D69CB102-AA58-4B62-A7D4-B497A4FD45E7}" destId="{7E78A14E-4DF3-496F-8BBF-A061913933DB}" srcOrd="0" destOrd="0" presId="urn:microsoft.com/office/officeart/2005/8/layout/list1"/>
    <dgm:cxn modelId="{F96D5A92-B0DD-40AE-AF93-EC449D09464D}" type="presParOf" srcId="{D69CB102-AA58-4B62-A7D4-B497A4FD45E7}" destId="{4324716D-C4B1-4244-B0F3-D7F64B6D1FEC}" srcOrd="1" destOrd="0" presId="urn:microsoft.com/office/officeart/2005/8/layout/list1"/>
    <dgm:cxn modelId="{0F6E93C0-DF3F-4BD9-BAA5-0EC07F3E9903}" type="presParOf" srcId="{29BB7BDF-23A2-4195-940C-4CEB01432D25}" destId="{114DF684-7909-4CEF-B2C0-AAECF0282BC7}" srcOrd="1" destOrd="0" presId="urn:microsoft.com/office/officeart/2005/8/layout/list1"/>
    <dgm:cxn modelId="{2774D236-1DC7-4FD4-8C44-7EF7CCEDEE82}" type="presParOf" srcId="{29BB7BDF-23A2-4195-940C-4CEB01432D25}" destId="{AD7A570F-AF88-42BA-AF7F-4B83A2663901}" srcOrd="2" destOrd="0" presId="urn:microsoft.com/office/officeart/2005/8/layout/list1"/>
    <dgm:cxn modelId="{49654A72-07C4-4723-9C26-2ABD49F88D29}" type="presParOf" srcId="{29BB7BDF-23A2-4195-940C-4CEB01432D25}" destId="{A778B053-440F-4FC4-92C7-0B6C298FA441}" srcOrd="3" destOrd="0" presId="urn:microsoft.com/office/officeart/2005/8/layout/list1"/>
    <dgm:cxn modelId="{9BBA2A27-2E2F-4C8D-B93D-52AFB7158CC2}" type="presParOf" srcId="{29BB7BDF-23A2-4195-940C-4CEB01432D25}" destId="{00CE8553-B9B7-4D95-B776-F6050A8FEBCE}" srcOrd="4" destOrd="0" presId="urn:microsoft.com/office/officeart/2005/8/layout/list1"/>
    <dgm:cxn modelId="{C995199B-C6C4-460C-9F12-CB1483014892}" type="presParOf" srcId="{00CE8553-B9B7-4D95-B776-F6050A8FEBCE}" destId="{A5A15160-8612-4C84-B486-6433147C8D06}" srcOrd="0" destOrd="0" presId="urn:microsoft.com/office/officeart/2005/8/layout/list1"/>
    <dgm:cxn modelId="{0B41334B-EC16-4D73-99A1-90D0E640A0D0}" type="presParOf" srcId="{00CE8553-B9B7-4D95-B776-F6050A8FEBCE}" destId="{31E57775-8188-4613-9C2E-474F868E67CD}" srcOrd="1" destOrd="0" presId="urn:microsoft.com/office/officeart/2005/8/layout/list1"/>
    <dgm:cxn modelId="{4E79B9DB-2A5C-4725-9881-1CF984B4410E}" type="presParOf" srcId="{29BB7BDF-23A2-4195-940C-4CEB01432D25}" destId="{A5C623FA-F7EA-496E-870B-4F935FAFD01D}" srcOrd="5" destOrd="0" presId="urn:microsoft.com/office/officeart/2005/8/layout/list1"/>
    <dgm:cxn modelId="{223E655E-9714-4C20-B6F3-C803E3DA0C6E}" type="presParOf" srcId="{29BB7BDF-23A2-4195-940C-4CEB01432D25}" destId="{4F8104A3-D47F-4ADA-8B11-BFEBDEC966CA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AD49AC1-3876-4AB4-ADEA-796F46CDEFEF}" type="doc">
      <dgm:prSet loTypeId="urn:microsoft.com/office/officeart/2018/2/layout/IconCircle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D6DB34F-721A-43D4-8105-E61F3626D8A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Effect of depth on runtime and best utility</a:t>
          </a:r>
        </a:p>
      </dgm:t>
    </dgm:pt>
    <dgm:pt modelId="{33763A69-8DF7-4EFA-8E3E-743A772EAE57}" type="parTrans" cxnId="{D18DAFBE-95CE-459C-822C-8C46CE45A8BB}">
      <dgm:prSet/>
      <dgm:spPr/>
      <dgm:t>
        <a:bodyPr/>
        <a:lstStyle/>
        <a:p>
          <a:endParaRPr lang="en-US"/>
        </a:p>
      </dgm:t>
    </dgm:pt>
    <dgm:pt modelId="{D6D641B4-6F99-4BA2-96DA-F75F5AD09E29}" type="sibTrans" cxnId="{D18DAFBE-95CE-459C-822C-8C46CE45A8BB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AE210926-F8EC-47FC-B545-7CD49C8984A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All other params kept constant</a:t>
          </a:r>
        </a:p>
      </dgm:t>
    </dgm:pt>
    <dgm:pt modelId="{E3CD1FFD-E8A4-4A39-AC4D-E297A81B5B17}" type="parTrans" cxnId="{E5A7FACD-A3A9-44EB-9121-5BBBBAE0E3CF}">
      <dgm:prSet/>
      <dgm:spPr/>
      <dgm:t>
        <a:bodyPr/>
        <a:lstStyle/>
        <a:p>
          <a:endParaRPr lang="en-US"/>
        </a:p>
      </dgm:t>
    </dgm:pt>
    <dgm:pt modelId="{E1FB64E8-1C3A-4133-9F23-6FE6C57BB7D3}" type="sibTrans" cxnId="{E5A7FACD-A3A9-44EB-9121-5BBBBAE0E3CF}">
      <dgm:prSet/>
      <dgm:spPr/>
      <dgm:t>
        <a:bodyPr/>
        <a:lstStyle/>
        <a:p>
          <a:endParaRPr lang="en-US"/>
        </a:p>
      </dgm:t>
    </dgm:pt>
    <dgm:pt modelId="{6BFAA2AB-95A9-4AFA-93F4-16EEDCB854E2}" type="pres">
      <dgm:prSet presAssocID="{3AD49AC1-3876-4AB4-ADEA-796F46CDEFEF}" presName="root" presStyleCnt="0">
        <dgm:presLayoutVars>
          <dgm:dir/>
          <dgm:resizeHandles val="exact"/>
        </dgm:presLayoutVars>
      </dgm:prSet>
      <dgm:spPr/>
    </dgm:pt>
    <dgm:pt modelId="{583989B7-55A9-41EA-95D4-5B7E9034C6BB}" type="pres">
      <dgm:prSet presAssocID="{3AD49AC1-3876-4AB4-ADEA-796F46CDEFEF}" presName="container" presStyleCnt="0">
        <dgm:presLayoutVars>
          <dgm:dir/>
          <dgm:resizeHandles val="exact"/>
        </dgm:presLayoutVars>
      </dgm:prSet>
      <dgm:spPr/>
    </dgm:pt>
    <dgm:pt modelId="{582B4FDE-66CD-4BB5-9CDD-92BF459B3408}" type="pres">
      <dgm:prSet presAssocID="{FD6DB34F-721A-43D4-8105-E61F3626D8A5}" presName="compNode" presStyleCnt="0"/>
      <dgm:spPr/>
    </dgm:pt>
    <dgm:pt modelId="{A083215B-BC22-46B7-AFA0-8431108D9871}" type="pres">
      <dgm:prSet presAssocID="{FD6DB34F-721A-43D4-8105-E61F3626D8A5}" presName="iconBgRect" presStyleLbl="bgShp" presStyleIdx="0" presStyleCnt="2"/>
      <dgm:spPr/>
    </dgm:pt>
    <dgm:pt modelId="{ED7BB779-212F-4E85-9972-3B06C6B8F731}" type="pres">
      <dgm:prSet presAssocID="{FD6DB34F-721A-43D4-8105-E61F3626D8A5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auge"/>
        </a:ext>
      </dgm:extLst>
    </dgm:pt>
    <dgm:pt modelId="{19F109C3-7DD0-4C3C-BE13-E2983720F76B}" type="pres">
      <dgm:prSet presAssocID="{FD6DB34F-721A-43D4-8105-E61F3626D8A5}" presName="spaceRect" presStyleCnt="0"/>
      <dgm:spPr/>
    </dgm:pt>
    <dgm:pt modelId="{1F2B43D1-2FA0-4437-AED1-CD608237217F}" type="pres">
      <dgm:prSet presAssocID="{FD6DB34F-721A-43D4-8105-E61F3626D8A5}" presName="textRect" presStyleLbl="revTx" presStyleIdx="0" presStyleCnt="2">
        <dgm:presLayoutVars>
          <dgm:chMax val="1"/>
          <dgm:chPref val="1"/>
        </dgm:presLayoutVars>
      </dgm:prSet>
      <dgm:spPr/>
    </dgm:pt>
    <dgm:pt modelId="{F666AE7D-2B8C-41CF-A22D-C7317BF8731E}" type="pres">
      <dgm:prSet presAssocID="{D6D641B4-6F99-4BA2-96DA-F75F5AD09E29}" presName="sibTrans" presStyleLbl="sibTrans2D1" presStyleIdx="0" presStyleCnt="0"/>
      <dgm:spPr/>
    </dgm:pt>
    <dgm:pt modelId="{3BE3996A-76E4-4FBF-BE92-56B33D31C67C}" type="pres">
      <dgm:prSet presAssocID="{AE210926-F8EC-47FC-B545-7CD49C8984AA}" presName="compNode" presStyleCnt="0"/>
      <dgm:spPr/>
    </dgm:pt>
    <dgm:pt modelId="{1FABCF75-87E2-403B-ADD0-12BBB3F09AD9}" type="pres">
      <dgm:prSet presAssocID="{AE210926-F8EC-47FC-B545-7CD49C8984AA}" presName="iconBgRect" presStyleLbl="bgShp" presStyleIdx="1" presStyleCnt="2"/>
      <dgm:spPr/>
    </dgm:pt>
    <dgm:pt modelId="{7C968721-B6EF-4C94-A98A-D8B98F7C35D7}" type="pres">
      <dgm:prSet presAssocID="{AE210926-F8EC-47FC-B545-7CD49C8984AA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654997CF-FCE2-4FB0-8A40-2ACBB749CDD0}" type="pres">
      <dgm:prSet presAssocID="{AE210926-F8EC-47FC-B545-7CD49C8984AA}" presName="spaceRect" presStyleCnt="0"/>
      <dgm:spPr/>
    </dgm:pt>
    <dgm:pt modelId="{BBC70DFA-BD1C-4658-AB1F-623CC0A2F8FF}" type="pres">
      <dgm:prSet presAssocID="{AE210926-F8EC-47FC-B545-7CD49C8984AA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A1B35C3C-93EB-4DD3-A0B1-2150B48916FF}" type="presOf" srcId="{AE210926-F8EC-47FC-B545-7CD49C8984AA}" destId="{BBC70DFA-BD1C-4658-AB1F-623CC0A2F8FF}" srcOrd="0" destOrd="0" presId="urn:microsoft.com/office/officeart/2018/2/layout/IconCircleList"/>
    <dgm:cxn modelId="{876F255D-41F0-44CA-BA3B-6EE45CF73143}" type="presOf" srcId="{FD6DB34F-721A-43D4-8105-E61F3626D8A5}" destId="{1F2B43D1-2FA0-4437-AED1-CD608237217F}" srcOrd="0" destOrd="0" presId="urn:microsoft.com/office/officeart/2018/2/layout/IconCircleList"/>
    <dgm:cxn modelId="{40298B83-2FF5-460A-9359-A559559337AF}" type="presOf" srcId="{D6D641B4-6F99-4BA2-96DA-F75F5AD09E29}" destId="{F666AE7D-2B8C-41CF-A22D-C7317BF8731E}" srcOrd="0" destOrd="0" presId="urn:microsoft.com/office/officeart/2018/2/layout/IconCircleList"/>
    <dgm:cxn modelId="{2BBAC8A6-4D69-42CA-94F6-2A5DB1903E33}" type="presOf" srcId="{3AD49AC1-3876-4AB4-ADEA-796F46CDEFEF}" destId="{6BFAA2AB-95A9-4AFA-93F4-16EEDCB854E2}" srcOrd="0" destOrd="0" presId="urn:microsoft.com/office/officeart/2018/2/layout/IconCircleList"/>
    <dgm:cxn modelId="{D18DAFBE-95CE-459C-822C-8C46CE45A8BB}" srcId="{3AD49AC1-3876-4AB4-ADEA-796F46CDEFEF}" destId="{FD6DB34F-721A-43D4-8105-E61F3626D8A5}" srcOrd="0" destOrd="0" parTransId="{33763A69-8DF7-4EFA-8E3E-743A772EAE57}" sibTransId="{D6D641B4-6F99-4BA2-96DA-F75F5AD09E29}"/>
    <dgm:cxn modelId="{E5A7FACD-A3A9-44EB-9121-5BBBBAE0E3CF}" srcId="{3AD49AC1-3876-4AB4-ADEA-796F46CDEFEF}" destId="{AE210926-F8EC-47FC-B545-7CD49C8984AA}" srcOrd="1" destOrd="0" parTransId="{E3CD1FFD-E8A4-4A39-AC4D-E297A81B5B17}" sibTransId="{E1FB64E8-1C3A-4133-9F23-6FE6C57BB7D3}"/>
    <dgm:cxn modelId="{545D18A8-8AF7-4934-90FB-58546EC31B5A}" type="presParOf" srcId="{6BFAA2AB-95A9-4AFA-93F4-16EEDCB854E2}" destId="{583989B7-55A9-41EA-95D4-5B7E9034C6BB}" srcOrd="0" destOrd="0" presId="urn:microsoft.com/office/officeart/2018/2/layout/IconCircleList"/>
    <dgm:cxn modelId="{A3E10F72-9BFB-4A81-8206-5DEF723BABC9}" type="presParOf" srcId="{583989B7-55A9-41EA-95D4-5B7E9034C6BB}" destId="{582B4FDE-66CD-4BB5-9CDD-92BF459B3408}" srcOrd="0" destOrd="0" presId="urn:microsoft.com/office/officeart/2018/2/layout/IconCircleList"/>
    <dgm:cxn modelId="{907749F2-9377-4DD2-95E4-3496B8D35FFC}" type="presParOf" srcId="{582B4FDE-66CD-4BB5-9CDD-92BF459B3408}" destId="{A083215B-BC22-46B7-AFA0-8431108D9871}" srcOrd="0" destOrd="0" presId="urn:microsoft.com/office/officeart/2018/2/layout/IconCircleList"/>
    <dgm:cxn modelId="{F0A39E95-15B1-49B0-937E-2A55DF8D4815}" type="presParOf" srcId="{582B4FDE-66CD-4BB5-9CDD-92BF459B3408}" destId="{ED7BB779-212F-4E85-9972-3B06C6B8F731}" srcOrd="1" destOrd="0" presId="urn:microsoft.com/office/officeart/2018/2/layout/IconCircleList"/>
    <dgm:cxn modelId="{220AF172-4206-410F-A22A-36241A5EC231}" type="presParOf" srcId="{582B4FDE-66CD-4BB5-9CDD-92BF459B3408}" destId="{19F109C3-7DD0-4C3C-BE13-E2983720F76B}" srcOrd="2" destOrd="0" presId="urn:microsoft.com/office/officeart/2018/2/layout/IconCircleList"/>
    <dgm:cxn modelId="{CDA3BA28-AD5C-4F94-9DFF-2F96111BB6A5}" type="presParOf" srcId="{582B4FDE-66CD-4BB5-9CDD-92BF459B3408}" destId="{1F2B43D1-2FA0-4437-AED1-CD608237217F}" srcOrd="3" destOrd="0" presId="urn:microsoft.com/office/officeart/2018/2/layout/IconCircleList"/>
    <dgm:cxn modelId="{4E542E1D-9B68-4F49-8586-3FED998C145D}" type="presParOf" srcId="{583989B7-55A9-41EA-95D4-5B7E9034C6BB}" destId="{F666AE7D-2B8C-41CF-A22D-C7317BF8731E}" srcOrd="1" destOrd="0" presId="urn:microsoft.com/office/officeart/2018/2/layout/IconCircleList"/>
    <dgm:cxn modelId="{849AFC70-3772-4A32-AC4E-013C0A682413}" type="presParOf" srcId="{583989B7-55A9-41EA-95D4-5B7E9034C6BB}" destId="{3BE3996A-76E4-4FBF-BE92-56B33D31C67C}" srcOrd="2" destOrd="0" presId="urn:microsoft.com/office/officeart/2018/2/layout/IconCircleList"/>
    <dgm:cxn modelId="{41F7883C-819B-4BF3-A60C-06C54810925D}" type="presParOf" srcId="{3BE3996A-76E4-4FBF-BE92-56B33D31C67C}" destId="{1FABCF75-87E2-403B-ADD0-12BBB3F09AD9}" srcOrd="0" destOrd="0" presId="urn:microsoft.com/office/officeart/2018/2/layout/IconCircleList"/>
    <dgm:cxn modelId="{8C37CCDC-044A-43B3-AC70-8603119E3925}" type="presParOf" srcId="{3BE3996A-76E4-4FBF-BE92-56B33D31C67C}" destId="{7C968721-B6EF-4C94-A98A-D8B98F7C35D7}" srcOrd="1" destOrd="0" presId="urn:microsoft.com/office/officeart/2018/2/layout/IconCircleList"/>
    <dgm:cxn modelId="{E442D778-C5CE-4597-A62D-2B27A3CF4C5F}" type="presParOf" srcId="{3BE3996A-76E4-4FBF-BE92-56B33D31C67C}" destId="{654997CF-FCE2-4FB0-8A40-2ACBB749CDD0}" srcOrd="2" destOrd="0" presId="urn:microsoft.com/office/officeart/2018/2/layout/IconCircleList"/>
    <dgm:cxn modelId="{E76F9AE6-59A6-4C51-BD07-AA1228D53F5C}" type="presParOf" srcId="{3BE3996A-76E4-4FBF-BE92-56B33D31C67C}" destId="{BBC70DFA-BD1C-4658-AB1F-623CC0A2F8FF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BBA1920-2ED9-4D97-B26A-5E8F4B647928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D6A01C4-C4D9-4BFF-BAAD-CC8F4194D18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Effect of frontier size on runtime and best utility</a:t>
          </a:r>
        </a:p>
      </dgm:t>
    </dgm:pt>
    <dgm:pt modelId="{9A17A0E6-E78E-43B6-8D08-AFE14D694660}" type="parTrans" cxnId="{C7AA22BA-9F75-4880-AE79-E2593A14F85D}">
      <dgm:prSet/>
      <dgm:spPr/>
      <dgm:t>
        <a:bodyPr/>
        <a:lstStyle/>
        <a:p>
          <a:endParaRPr lang="en-US"/>
        </a:p>
      </dgm:t>
    </dgm:pt>
    <dgm:pt modelId="{9F6FEA25-94FA-4F59-B644-BC4C768FC65C}" type="sibTrans" cxnId="{C7AA22BA-9F75-4880-AE79-E2593A14F85D}">
      <dgm:prSet/>
      <dgm:spPr/>
      <dgm:t>
        <a:bodyPr/>
        <a:lstStyle/>
        <a:p>
          <a:endParaRPr lang="en-US"/>
        </a:p>
      </dgm:t>
    </dgm:pt>
    <dgm:pt modelId="{684A88A0-EA6A-424F-AB5E-B144C5EA3B3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All other params kept constant</a:t>
          </a:r>
        </a:p>
      </dgm:t>
    </dgm:pt>
    <dgm:pt modelId="{C53B1568-0B52-44A3-A1C0-9E6E58F93B36}" type="parTrans" cxnId="{EC2527F0-BD9E-4591-B807-89817CA5B8CC}">
      <dgm:prSet/>
      <dgm:spPr/>
      <dgm:t>
        <a:bodyPr/>
        <a:lstStyle/>
        <a:p>
          <a:endParaRPr lang="en-US"/>
        </a:p>
      </dgm:t>
    </dgm:pt>
    <dgm:pt modelId="{9726E1FF-A86A-4728-8D87-FEFD405DFF44}" type="sibTrans" cxnId="{EC2527F0-BD9E-4591-B807-89817CA5B8CC}">
      <dgm:prSet/>
      <dgm:spPr/>
      <dgm:t>
        <a:bodyPr/>
        <a:lstStyle/>
        <a:p>
          <a:endParaRPr lang="en-US"/>
        </a:p>
      </dgm:t>
    </dgm:pt>
    <dgm:pt modelId="{A97E8D62-8B49-43D2-9A7B-EE9E7928B750}" type="pres">
      <dgm:prSet presAssocID="{3BBA1920-2ED9-4D97-B26A-5E8F4B647928}" presName="root" presStyleCnt="0">
        <dgm:presLayoutVars>
          <dgm:dir/>
          <dgm:resizeHandles val="exact"/>
        </dgm:presLayoutVars>
      </dgm:prSet>
      <dgm:spPr/>
    </dgm:pt>
    <dgm:pt modelId="{20946203-314D-4C37-8B33-19A7F4D03E60}" type="pres">
      <dgm:prSet presAssocID="{9D6A01C4-C4D9-4BFF-BAAD-CC8F4194D187}" presName="compNode" presStyleCnt="0"/>
      <dgm:spPr/>
    </dgm:pt>
    <dgm:pt modelId="{8837D33D-F43E-44E2-9080-8FAD68610D0D}" type="pres">
      <dgm:prSet presAssocID="{9D6A01C4-C4D9-4BFF-BAAD-CC8F4194D187}" presName="bgRect" presStyleLbl="bgShp" presStyleIdx="0" presStyleCnt="2"/>
      <dgm:spPr/>
    </dgm:pt>
    <dgm:pt modelId="{1375AAC7-F16E-4346-B1B2-04F5F294FAB3}" type="pres">
      <dgm:prSet presAssocID="{9D6A01C4-C4D9-4BFF-BAAD-CC8F4194D187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auge"/>
        </a:ext>
      </dgm:extLst>
    </dgm:pt>
    <dgm:pt modelId="{A8B461DF-740C-4141-B374-7671AD68B8E5}" type="pres">
      <dgm:prSet presAssocID="{9D6A01C4-C4D9-4BFF-BAAD-CC8F4194D187}" presName="spaceRect" presStyleCnt="0"/>
      <dgm:spPr/>
    </dgm:pt>
    <dgm:pt modelId="{156F31AC-9DF6-48F0-82A1-3CE293D6FDA2}" type="pres">
      <dgm:prSet presAssocID="{9D6A01C4-C4D9-4BFF-BAAD-CC8F4194D187}" presName="parTx" presStyleLbl="revTx" presStyleIdx="0" presStyleCnt="2">
        <dgm:presLayoutVars>
          <dgm:chMax val="0"/>
          <dgm:chPref val="0"/>
        </dgm:presLayoutVars>
      </dgm:prSet>
      <dgm:spPr/>
    </dgm:pt>
    <dgm:pt modelId="{4188CAE0-2F85-4924-ADF0-0481C0BD39CD}" type="pres">
      <dgm:prSet presAssocID="{9F6FEA25-94FA-4F59-B644-BC4C768FC65C}" presName="sibTrans" presStyleCnt="0"/>
      <dgm:spPr/>
    </dgm:pt>
    <dgm:pt modelId="{C99F39E5-9B9B-4082-A97B-DE50C6146C8E}" type="pres">
      <dgm:prSet presAssocID="{684A88A0-EA6A-424F-AB5E-B144C5EA3B3E}" presName="compNode" presStyleCnt="0"/>
      <dgm:spPr/>
    </dgm:pt>
    <dgm:pt modelId="{C2A41FFA-D68D-4022-B8BD-BAA57E9F2CB0}" type="pres">
      <dgm:prSet presAssocID="{684A88A0-EA6A-424F-AB5E-B144C5EA3B3E}" presName="bgRect" presStyleLbl="bgShp" presStyleIdx="1" presStyleCnt="2"/>
      <dgm:spPr/>
    </dgm:pt>
    <dgm:pt modelId="{812BAB2B-9CF2-42C5-8ED0-91B06E2FE978}" type="pres">
      <dgm:prSet presAssocID="{684A88A0-EA6A-424F-AB5E-B144C5EA3B3E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BC56F4E0-9D47-4926-AAF8-28410EFB9329}" type="pres">
      <dgm:prSet presAssocID="{684A88A0-EA6A-424F-AB5E-B144C5EA3B3E}" presName="spaceRect" presStyleCnt="0"/>
      <dgm:spPr/>
    </dgm:pt>
    <dgm:pt modelId="{934B2FDD-3AF7-4CCD-8787-29DE9C635BA6}" type="pres">
      <dgm:prSet presAssocID="{684A88A0-EA6A-424F-AB5E-B144C5EA3B3E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DC690B1C-ECD9-4B7B-9B21-6B030337D8BB}" type="presOf" srcId="{3BBA1920-2ED9-4D97-B26A-5E8F4B647928}" destId="{A97E8D62-8B49-43D2-9A7B-EE9E7928B750}" srcOrd="0" destOrd="0" presId="urn:microsoft.com/office/officeart/2018/2/layout/IconVerticalSolidList"/>
    <dgm:cxn modelId="{04B1C75C-B4FF-4748-A13E-2345F26FAA33}" type="presOf" srcId="{9D6A01C4-C4D9-4BFF-BAAD-CC8F4194D187}" destId="{156F31AC-9DF6-48F0-82A1-3CE293D6FDA2}" srcOrd="0" destOrd="0" presId="urn:microsoft.com/office/officeart/2018/2/layout/IconVerticalSolidList"/>
    <dgm:cxn modelId="{C7AA22BA-9F75-4880-AE79-E2593A14F85D}" srcId="{3BBA1920-2ED9-4D97-B26A-5E8F4B647928}" destId="{9D6A01C4-C4D9-4BFF-BAAD-CC8F4194D187}" srcOrd="0" destOrd="0" parTransId="{9A17A0E6-E78E-43B6-8D08-AFE14D694660}" sibTransId="{9F6FEA25-94FA-4F59-B644-BC4C768FC65C}"/>
    <dgm:cxn modelId="{445F60D7-1905-4F1A-A99B-9DF89F30C917}" type="presOf" srcId="{684A88A0-EA6A-424F-AB5E-B144C5EA3B3E}" destId="{934B2FDD-3AF7-4CCD-8787-29DE9C635BA6}" srcOrd="0" destOrd="0" presId="urn:microsoft.com/office/officeart/2018/2/layout/IconVerticalSolidList"/>
    <dgm:cxn modelId="{EC2527F0-BD9E-4591-B807-89817CA5B8CC}" srcId="{3BBA1920-2ED9-4D97-B26A-5E8F4B647928}" destId="{684A88A0-EA6A-424F-AB5E-B144C5EA3B3E}" srcOrd="1" destOrd="0" parTransId="{C53B1568-0B52-44A3-A1C0-9E6E58F93B36}" sibTransId="{9726E1FF-A86A-4728-8D87-FEFD405DFF44}"/>
    <dgm:cxn modelId="{1FDD6AAA-F8E7-4386-BEFF-7643AD26C42F}" type="presParOf" srcId="{A97E8D62-8B49-43D2-9A7B-EE9E7928B750}" destId="{20946203-314D-4C37-8B33-19A7F4D03E60}" srcOrd="0" destOrd="0" presId="urn:microsoft.com/office/officeart/2018/2/layout/IconVerticalSolidList"/>
    <dgm:cxn modelId="{9659F16C-0AB9-48B2-8BD3-5176AC2FA4D1}" type="presParOf" srcId="{20946203-314D-4C37-8B33-19A7F4D03E60}" destId="{8837D33D-F43E-44E2-9080-8FAD68610D0D}" srcOrd="0" destOrd="0" presId="urn:microsoft.com/office/officeart/2018/2/layout/IconVerticalSolidList"/>
    <dgm:cxn modelId="{1B7C18B9-5544-480F-8872-B706CAB1C617}" type="presParOf" srcId="{20946203-314D-4C37-8B33-19A7F4D03E60}" destId="{1375AAC7-F16E-4346-B1B2-04F5F294FAB3}" srcOrd="1" destOrd="0" presId="urn:microsoft.com/office/officeart/2018/2/layout/IconVerticalSolidList"/>
    <dgm:cxn modelId="{C7F228FC-78E3-4A66-A097-BB5D3028C4D3}" type="presParOf" srcId="{20946203-314D-4C37-8B33-19A7F4D03E60}" destId="{A8B461DF-740C-4141-B374-7671AD68B8E5}" srcOrd="2" destOrd="0" presId="urn:microsoft.com/office/officeart/2018/2/layout/IconVerticalSolidList"/>
    <dgm:cxn modelId="{154819F1-898F-46D5-BC42-1A7886A40F7B}" type="presParOf" srcId="{20946203-314D-4C37-8B33-19A7F4D03E60}" destId="{156F31AC-9DF6-48F0-82A1-3CE293D6FDA2}" srcOrd="3" destOrd="0" presId="urn:microsoft.com/office/officeart/2018/2/layout/IconVerticalSolidList"/>
    <dgm:cxn modelId="{E82F3A9A-1EDE-42F1-93D3-5EA70CEF624D}" type="presParOf" srcId="{A97E8D62-8B49-43D2-9A7B-EE9E7928B750}" destId="{4188CAE0-2F85-4924-ADF0-0481C0BD39CD}" srcOrd="1" destOrd="0" presId="urn:microsoft.com/office/officeart/2018/2/layout/IconVerticalSolidList"/>
    <dgm:cxn modelId="{B93621FC-9CCB-4979-A40A-A6A64BFB1283}" type="presParOf" srcId="{A97E8D62-8B49-43D2-9A7B-EE9E7928B750}" destId="{C99F39E5-9B9B-4082-A97B-DE50C6146C8E}" srcOrd="2" destOrd="0" presId="urn:microsoft.com/office/officeart/2018/2/layout/IconVerticalSolidList"/>
    <dgm:cxn modelId="{C823A648-0835-45AB-ACB4-F4ADA1452F4C}" type="presParOf" srcId="{C99F39E5-9B9B-4082-A97B-DE50C6146C8E}" destId="{C2A41FFA-D68D-4022-B8BD-BAA57E9F2CB0}" srcOrd="0" destOrd="0" presId="urn:microsoft.com/office/officeart/2018/2/layout/IconVerticalSolidList"/>
    <dgm:cxn modelId="{656ECAC7-47F6-4BD2-8C85-84906BF2EC1B}" type="presParOf" srcId="{C99F39E5-9B9B-4082-A97B-DE50C6146C8E}" destId="{812BAB2B-9CF2-42C5-8ED0-91B06E2FE978}" srcOrd="1" destOrd="0" presId="urn:microsoft.com/office/officeart/2018/2/layout/IconVerticalSolidList"/>
    <dgm:cxn modelId="{D0B3D8F1-96D0-4712-B578-66EE138A542F}" type="presParOf" srcId="{C99F39E5-9B9B-4082-A97B-DE50C6146C8E}" destId="{BC56F4E0-9D47-4926-AAF8-28410EFB9329}" srcOrd="2" destOrd="0" presId="urn:microsoft.com/office/officeart/2018/2/layout/IconVerticalSolidList"/>
    <dgm:cxn modelId="{9B141D3D-7BC5-44EA-A273-6A955CB99540}" type="presParOf" srcId="{C99F39E5-9B9B-4082-A97B-DE50C6146C8E}" destId="{934B2FDD-3AF7-4CCD-8787-29DE9C635BA6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7A570F-AF88-42BA-AF7F-4B83A2663901}">
      <dsp:nvSpPr>
        <dsp:cNvPr id="0" name=""/>
        <dsp:cNvSpPr/>
      </dsp:nvSpPr>
      <dsp:spPr>
        <a:xfrm>
          <a:off x="0" y="664912"/>
          <a:ext cx="7728267" cy="630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324716D-C4B1-4244-B0F3-D7F64B6D1FEC}">
      <dsp:nvSpPr>
        <dsp:cNvPr id="0" name=""/>
        <dsp:cNvSpPr/>
      </dsp:nvSpPr>
      <dsp:spPr>
        <a:xfrm>
          <a:off x="386413" y="295912"/>
          <a:ext cx="5409786" cy="7380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4477" tIns="0" rIns="204477" bIns="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Same function used for each country</a:t>
          </a:r>
        </a:p>
      </dsp:txBody>
      <dsp:txXfrm>
        <a:off x="422439" y="331938"/>
        <a:ext cx="5337734" cy="665948"/>
      </dsp:txXfrm>
    </dsp:sp>
    <dsp:sp modelId="{4F8104A3-D47F-4ADA-8B11-BFEBDEC966CA}">
      <dsp:nvSpPr>
        <dsp:cNvPr id="0" name=""/>
        <dsp:cNvSpPr/>
      </dsp:nvSpPr>
      <dsp:spPr>
        <a:xfrm>
          <a:off x="0" y="1798912"/>
          <a:ext cx="7728267" cy="29925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2">
              <a:hueOff val="1954454"/>
              <a:satOff val="-31534"/>
              <a:lumOff val="-549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99799" tIns="520700" rIns="599799" bIns="177800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/>
            <a:t>Population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/>
            <a:t>Necessities – water, food, housing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/>
            <a:t>Secondary – Electronics, PotentialFossilEnergyUsable, PotentialRenewableEnergyUsable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/>
            <a:t>Waste</a:t>
          </a:r>
        </a:p>
      </dsp:txBody>
      <dsp:txXfrm>
        <a:off x="0" y="1798912"/>
        <a:ext cx="7728267" cy="2992500"/>
      </dsp:txXfrm>
    </dsp:sp>
    <dsp:sp modelId="{31E57775-8188-4613-9C2E-474F868E67CD}">
      <dsp:nvSpPr>
        <dsp:cNvPr id="0" name=""/>
        <dsp:cNvSpPr/>
      </dsp:nvSpPr>
      <dsp:spPr>
        <a:xfrm>
          <a:off x="386413" y="1429912"/>
          <a:ext cx="5409786" cy="738000"/>
        </a:xfrm>
        <a:prstGeom prst="roundRect">
          <a:avLst/>
        </a:prstGeom>
        <a:solidFill>
          <a:schemeClr val="accent2">
            <a:hueOff val="1954454"/>
            <a:satOff val="-31534"/>
            <a:lumOff val="-549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4477" tIns="0" rIns="204477" bIns="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Factors</a:t>
          </a:r>
        </a:p>
      </dsp:txBody>
      <dsp:txXfrm>
        <a:off x="422439" y="1465938"/>
        <a:ext cx="5337734" cy="66594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083215B-BC22-46B7-AFA0-8431108D9871}">
      <dsp:nvSpPr>
        <dsp:cNvPr id="0" name=""/>
        <dsp:cNvSpPr/>
      </dsp:nvSpPr>
      <dsp:spPr>
        <a:xfrm>
          <a:off x="10493" y="2077488"/>
          <a:ext cx="965664" cy="965664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D7BB779-212F-4E85-9972-3B06C6B8F731}">
      <dsp:nvSpPr>
        <dsp:cNvPr id="0" name=""/>
        <dsp:cNvSpPr/>
      </dsp:nvSpPr>
      <dsp:spPr>
        <a:xfrm>
          <a:off x="213283" y="2280277"/>
          <a:ext cx="560085" cy="56008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2B43D1-2FA0-4437-AED1-CD608237217F}">
      <dsp:nvSpPr>
        <dsp:cNvPr id="0" name=""/>
        <dsp:cNvSpPr/>
      </dsp:nvSpPr>
      <dsp:spPr>
        <a:xfrm>
          <a:off x="1183086" y="2077488"/>
          <a:ext cx="2276207" cy="9656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Effect of depth on runtime and best utility</a:t>
          </a:r>
        </a:p>
      </dsp:txBody>
      <dsp:txXfrm>
        <a:off x="1183086" y="2077488"/>
        <a:ext cx="2276207" cy="965664"/>
      </dsp:txXfrm>
    </dsp:sp>
    <dsp:sp modelId="{1FABCF75-87E2-403B-ADD0-12BBB3F09AD9}">
      <dsp:nvSpPr>
        <dsp:cNvPr id="0" name=""/>
        <dsp:cNvSpPr/>
      </dsp:nvSpPr>
      <dsp:spPr>
        <a:xfrm>
          <a:off x="3855906" y="2077488"/>
          <a:ext cx="965664" cy="965664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968721-B6EF-4C94-A98A-D8B98F7C35D7}">
      <dsp:nvSpPr>
        <dsp:cNvPr id="0" name=""/>
        <dsp:cNvSpPr/>
      </dsp:nvSpPr>
      <dsp:spPr>
        <a:xfrm>
          <a:off x="4058695" y="2280277"/>
          <a:ext cx="560085" cy="56008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BC70DFA-BD1C-4658-AB1F-623CC0A2F8FF}">
      <dsp:nvSpPr>
        <dsp:cNvPr id="0" name=""/>
        <dsp:cNvSpPr/>
      </dsp:nvSpPr>
      <dsp:spPr>
        <a:xfrm>
          <a:off x="5028498" y="2077488"/>
          <a:ext cx="2276207" cy="9656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All other params kept constant</a:t>
          </a:r>
        </a:p>
      </dsp:txBody>
      <dsp:txXfrm>
        <a:off x="5028498" y="2077488"/>
        <a:ext cx="2276207" cy="96566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37D33D-F43E-44E2-9080-8FAD68610D0D}">
      <dsp:nvSpPr>
        <dsp:cNvPr id="0" name=""/>
        <dsp:cNvSpPr/>
      </dsp:nvSpPr>
      <dsp:spPr>
        <a:xfrm>
          <a:off x="0" y="832103"/>
          <a:ext cx="7315200" cy="153619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375AAC7-F16E-4346-B1B2-04F5F294FAB3}">
      <dsp:nvSpPr>
        <dsp:cNvPr id="0" name=""/>
        <dsp:cNvSpPr/>
      </dsp:nvSpPr>
      <dsp:spPr>
        <a:xfrm>
          <a:off x="464698" y="1177747"/>
          <a:ext cx="844905" cy="84490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6F31AC-9DF6-48F0-82A1-3CE293D6FDA2}">
      <dsp:nvSpPr>
        <dsp:cNvPr id="0" name=""/>
        <dsp:cNvSpPr/>
      </dsp:nvSpPr>
      <dsp:spPr>
        <a:xfrm>
          <a:off x="1774301" y="832103"/>
          <a:ext cx="5540898" cy="15361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2580" tIns="162580" rIns="162580" bIns="162580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Effect of frontier size on runtime and best utility</a:t>
          </a:r>
        </a:p>
      </dsp:txBody>
      <dsp:txXfrm>
        <a:off x="1774301" y="832103"/>
        <a:ext cx="5540898" cy="1536192"/>
      </dsp:txXfrm>
    </dsp:sp>
    <dsp:sp modelId="{C2A41FFA-D68D-4022-B8BD-BAA57E9F2CB0}">
      <dsp:nvSpPr>
        <dsp:cNvPr id="0" name=""/>
        <dsp:cNvSpPr/>
      </dsp:nvSpPr>
      <dsp:spPr>
        <a:xfrm>
          <a:off x="0" y="2752344"/>
          <a:ext cx="7315200" cy="153619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12BAB2B-9CF2-42C5-8ED0-91B06E2FE978}">
      <dsp:nvSpPr>
        <dsp:cNvPr id="0" name=""/>
        <dsp:cNvSpPr/>
      </dsp:nvSpPr>
      <dsp:spPr>
        <a:xfrm>
          <a:off x="464698" y="3097987"/>
          <a:ext cx="844905" cy="84490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4B2FDD-3AF7-4CCD-8787-29DE9C635BA6}">
      <dsp:nvSpPr>
        <dsp:cNvPr id="0" name=""/>
        <dsp:cNvSpPr/>
      </dsp:nvSpPr>
      <dsp:spPr>
        <a:xfrm>
          <a:off x="1774301" y="2752344"/>
          <a:ext cx="5540898" cy="15361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2580" tIns="162580" rIns="162580" bIns="162580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All other params kept constant</a:t>
          </a:r>
        </a:p>
      </dsp:txBody>
      <dsp:txXfrm>
        <a:off x="1774301" y="2752344"/>
        <a:ext cx="5540898" cy="153619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3/21/22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83768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3/21/22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19839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3/21/22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74096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3/21/22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8066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3/21/22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17928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3/21/22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22921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3/21/22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45733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3/21/22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23796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3/21/22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79433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3/21/22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0082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3/21/22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98286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dirty="0"/>
              <a:pPr/>
              <a:t>3/21/22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23465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  <p:sldLayoutId id="2147483738" r:id="rId2"/>
    <p:sldLayoutId id="2147483739" r:id="rId3"/>
    <p:sldLayoutId id="2147483740" r:id="rId4"/>
    <p:sldLayoutId id="2147483741" r:id="rId5"/>
    <p:sldLayoutId id="2147483742" r:id="rId6"/>
    <p:sldLayoutId id="2147483743" r:id="rId7"/>
    <p:sldLayoutId id="2147483744" r:id="rId8"/>
    <p:sldLayoutId id="2147483745" r:id="rId9"/>
    <p:sldLayoutId id="2147483746" r:id="rId10"/>
    <p:sldLayoutId id="2147483747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8">
            <a:extLst>
              <a:ext uri="{FF2B5EF4-FFF2-40B4-BE49-F238E27FC236}">
                <a16:creationId xmlns:a16="http://schemas.microsoft.com/office/drawing/2014/main" id="{25D5C296-F4B1-4AE5-8EEB-9FEB7ED177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Yellow rays of light">
            <a:extLst>
              <a:ext uri="{FF2B5EF4-FFF2-40B4-BE49-F238E27FC236}">
                <a16:creationId xmlns:a16="http://schemas.microsoft.com/office/drawing/2014/main" id="{A33D813B-2105-7B02-9757-4136EA2DB7D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8627" t="8529" r="-1" b="14451"/>
          <a:stretch/>
        </p:blipFill>
        <p:spPr>
          <a:xfrm>
            <a:off x="1" y="10"/>
            <a:ext cx="12191999" cy="6857990"/>
          </a:xfrm>
          <a:prstGeom prst="rect">
            <a:avLst/>
          </a:prstGeom>
        </p:spPr>
      </p:pic>
      <p:sp>
        <p:nvSpPr>
          <p:cNvPr id="7" name="Rectangle 10">
            <a:extLst>
              <a:ext uri="{FF2B5EF4-FFF2-40B4-BE49-F238E27FC236}">
                <a16:creationId xmlns:a16="http://schemas.microsoft.com/office/drawing/2014/main" id="{9C1ACE66-194D-48C4-A14A-6933B3528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61999"/>
            <a:ext cx="4642228" cy="5334001"/>
          </a:xfrm>
          <a:prstGeom prst="rect">
            <a:avLst/>
          </a:prstGeom>
          <a:solidFill>
            <a:schemeClr val="accent1">
              <a:lumMod val="50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3467" y="1298448"/>
            <a:ext cx="3685070" cy="3255264"/>
          </a:xfrm>
        </p:spPr>
        <p:txBody>
          <a:bodyPr>
            <a:normAutofit/>
          </a:bodyPr>
          <a:lstStyle/>
          <a:p>
            <a:r>
              <a:rPr lang="en-US" sz="5000"/>
              <a:t>CS 5260 Part 1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3467" y="4670246"/>
            <a:ext cx="3685069" cy="914400"/>
          </a:xfrm>
        </p:spPr>
        <p:txBody>
          <a:bodyPr>
            <a:normAutofit/>
          </a:bodyPr>
          <a:lstStyle/>
          <a:p>
            <a:r>
              <a:rPr lang="en-US"/>
              <a:t>Ishan Kaul</a:t>
            </a:r>
          </a:p>
        </p:txBody>
      </p:sp>
      <p:sp>
        <p:nvSpPr>
          <p:cNvPr id="8" name="Rectangle 12">
            <a:extLst>
              <a:ext uri="{FF2B5EF4-FFF2-40B4-BE49-F238E27FC236}">
                <a16:creationId xmlns:a16="http://schemas.microsoft.com/office/drawing/2014/main" id="{025B886A-7ED1-4B77-819B-76ACBEFB0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7115F77-2FAE-4CA7-9A7F-10D5F2C8F8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CD4C046-A04C-46CC-AFA3-6B0621F628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5D5C296-F4B1-4AE5-8EEB-9FEB7ED177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Scientist dropping solution into test tubes">
            <a:extLst>
              <a:ext uri="{FF2B5EF4-FFF2-40B4-BE49-F238E27FC236}">
                <a16:creationId xmlns:a16="http://schemas.microsoft.com/office/drawing/2014/main" id="{9DD8F82E-B675-4146-9D35-142BEB3E393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r="9094" b="22751"/>
          <a:stretch/>
        </p:blipFill>
        <p:spPr>
          <a:xfrm>
            <a:off x="20" y="-1"/>
            <a:ext cx="12188932" cy="6858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9C1ACE66-194D-48C4-A14A-6933B3528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61999"/>
            <a:ext cx="4642228" cy="5334001"/>
          </a:xfrm>
          <a:prstGeom prst="rect">
            <a:avLst/>
          </a:prstGeom>
          <a:solidFill>
            <a:schemeClr val="accent1">
              <a:lumMod val="50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C16C1B-4E2D-4DE9-BD3F-988FC21EA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1298448"/>
            <a:ext cx="3685070" cy="325526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 spc="-100"/>
              <a:t>Tests and Experiments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25B886A-7ED1-4B77-819B-76ACBEFB0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765925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ADC4F84-175A-4AB1-916C-1E5796E1E0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Test tubes with one test tube in orange with drops">
            <a:extLst>
              <a:ext uri="{FF2B5EF4-FFF2-40B4-BE49-F238E27FC236}">
                <a16:creationId xmlns:a16="http://schemas.microsoft.com/office/drawing/2014/main" id="{70FC8B52-AB99-E0E1-418E-A654904DDF8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5000"/>
          </a:blip>
          <a:srcRect t="15038" r="-2" b="249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005330A-2727-485E-A79B-16AD011EA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350" y="864108"/>
            <a:ext cx="6367940" cy="5120639"/>
          </a:xfrm>
        </p:spPr>
        <p:txBody>
          <a:bodyPr>
            <a:normAutofit/>
          </a:bodyPr>
          <a:lstStyle/>
          <a:p>
            <a:r>
              <a:rPr lang="en-US" sz="7200">
                <a:ln w="15875">
                  <a:solidFill>
                    <a:srgbClr val="FFFFFF"/>
                  </a:solidFill>
                </a:ln>
                <a:noFill/>
              </a:rPr>
              <a:t>Initial State Test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C93A73-8C78-4483-B17D-CDFA96413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0207" y="864108"/>
            <a:ext cx="3947418" cy="5120640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tx1"/>
                </a:solidFill>
              </a:rPr>
              <a:t>Goal: observe scheduler's response to different initial states</a:t>
            </a:r>
          </a:p>
          <a:p>
            <a:r>
              <a:rPr lang="en-US">
                <a:solidFill>
                  <a:schemeClr val="tx1"/>
                </a:solidFill>
              </a:rPr>
              <a:t>Constant parameters other than initial state file</a:t>
            </a:r>
          </a:p>
          <a:p>
            <a:r>
              <a:rPr lang="en-US">
                <a:solidFill>
                  <a:schemeClr val="tx1"/>
                </a:solidFill>
              </a:rPr>
              <a:t>Cases</a:t>
            </a:r>
          </a:p>
          <a:p>
            <a:pPr lvl="1">
              <a:spcAft>
                <a:spcPts val="0"/>
              </a:spcAft>
            </a:pPr>
            <a:r>
              <a:rPr lang="en-US">
                <a:solidFill>
                  <a:schemeClr val="tx1"/>
                </a:solidFill>
              </a:rPr>
              <a:t>Low food and housing</a:t>
            </a:r>
          </a:p>
          <a:p>
            <a:pPr lvl="1">
              <a:spcAft>
                <a:spcPts val="0"/>
              </a:spcAft>
            </a:pPr>
            <a:r>
              <a:rPr lang="en-US">
                <a:solidFill>
                  <a:schemeClr val="tx1"/>
                </a:solidFill>
              </a:rPr>
              <a:t>High housing, water, farm; low food</a:t>
            </a:r>
          </a:p>
          <a:p>
            <a:pPr lvl="1">
              <a:spcAft>
                <a:spcPts val="0"/>
              </a:spcAft>
            </a:pPr>
            <a:r>
              <a:rPr lang="en-US">
                <a:solidFill>
                  <a:schemeClr val="tx1"/>
                </a:solidFill>
              </a:rPr>
              <a:t>Gross excess of water and renewable energy; low levels of everything else</a:t>
            </a:r>
          </a:p>
          <a:p>
            <a:pPr lvl="1">
              <a:spcAft>
                <a:spcPts val="0"/>
              </a:spcAft>
            </a:pPr>
            <a:r>
              <a:rPr lang="en-US">
                <a:solidFill>
                  <a:schemeClr val="tx1"/>
                </a:solidFill>
              </a:rPr>
              <a:t>Plethora of resources, too much waste</a:t>
            </a:r>
          </a:p>
        </p:txBody>
      </p:sp>
    </p:spTree>
    <p:extLst>
      <p:ext uri="{BB962C8B-B14F-4D97-AF65-F5344CB8AC3E}">
        <p14:creationId xmlns:p14="http://schemas.microsoft.com/office/powerpoint/2010/main" val="39686213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E054F1-DD4B-4CE4-B451-E55D2038E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Depth Test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B3AD97D-BC04-EDD3-7BB3-DD5020C81909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3869268" y="864108"/>
          <a:ext cx="7315200" cy="51206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348850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09D780-37DF-48D8-BFA6-0DBBAFD91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Frontier Size Test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13F24A6-2842-E30C-822C-4088C65FDC27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3869268" y="864108"/>
          <a:ext cx="7315200" cy="51206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829701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7115F77-2FAE-4CA7-9A7F-10D5F2C8F8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CD4C046-A04C-46CC-AFA3-6B0621F628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5D5C296-F4B1-4AE5-8EEB-9FEB7ED177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odes on papers">
            <a:extLst>
              <a:ext uri="{FF2B5EF4-FFF2-40B4-BE49-F238E27FC236}">
                <a16:creationId xmlns:a16="http://schemas.microsoft.com/office/drawing/2014/main" id="{F231A430-D8D3-9591-6A96-D59E98E1DCB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r="9094" b="23260"/>
          <a:stretch/>
        </p:blipFill>
        <p:spPr>
          <a:xfrm>
            <a:off x="20" y="-1"/>
            <a:ext cx="12188932" cy="6858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9C1ACE66-194D-48C4-A14A-6933B3528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61999"/>
            <a:ext cx="4642228" cy="5334001"/>
          </a:xfrm>
          <a:prstGeom prst="rect">
            <a:avLst/>
          </a:prstGeom>
          <a:solidFill>
            <a:schemeClr val="accent1">
              <a:lumMod val="50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8E1D3A-46F9-41EA-93E7-DFB2E7F11D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1298448"/>
            <a:ext cx="3685070" cy="325526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 spc="-100"/>
              <a:t>Results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25B886A-7ED1-4B77-819B-76ACBEFB0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029253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2">
            <a:extLst>
              <a:ext uri="{FF2B5EF4-FFF2-40B4-BE49-F238E27FC236}">
                <a16:creationId xmlns:a16="http://schemas.microsoft.com/office/drawing/2014/main" id="{5C1D4A39-A122-41DA-BF9B-2313FB6B70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4">
            <a:extLst>
              <a:ext uri="{FF2B5EF4-FFF2-40B4-BE49-F238E27FC236}">
                <a16:creationId xmlns:a16="http://schemas.microsoft.com/office/drawing/2014/main" id="{ACD120F8-C0F1-4CC6-B340-0B8F67C400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7052486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ECB786-36AA-4FF0-BED9-7B6735E196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248" y="1123837"/>
            <a:ext cx="6451110" cy="1255469"/>
          </a:xfrm>
        </p:spPr>
        <p:txBody>
          <a:bodyPr>
            <a:normAutofit/>
          </a:bodyPr>
          <a:lstStyle/>
          <a:p>
            <a:r>
              <a:rPr lang="en-US" dirty="0"/>
              <a:t>Top 3 Output Schedules: Low Housing and Food</a:t>
            </a:r>
          </a:p>
        </p:txBody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750A62E6-B9F4-42F6-A31A-8D699A13EA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7666" y="351967"/>
            <a:ext cx="4456651" cy="1771355"/>
          </a:xfrm>
          <a:prstGeom prst="rect">
            <a:avLst/>
          </a:prstGeom>
        </p:spPr>
      </p:pic>
      <p:sp>
        <p:nvSpPr>
          <p:cNvPr id="20" name="Content Placeholder 9">
            <a:extLst>
              <a:ext uri="{FF2B5EF4-FFF2-40B4-BE49-F238E27FC236}">
                <a16:creationId xmlns:a16="http://schemas.microsoft.com/office/drawing/2014/main" id="{B41584E0-5864-5EB8-6E8D-069C30B134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9248" y="2510395"/>
            <a:ext cx="6191527" cy="3274586"/>
          </a:xfrm>
        </p:spPr>
        <p:txBody>
          <a:bodyPr anchor="t">
            <a:normAutofit/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  <p:pic>
        <p:nvPicPr>
          <p:cNvPr id="6" name="Picture 6" descr="Text&#10;&#10;Description automatically generated">
            <a:extLst>
              <a:ext uri="{FF2B5EF4-FFF2-40B4-BE49-F238E27FC236}">
                <a16:creationId xmlns:a16="http://schemas.microsoft.com/office/drawing/2014/main" id="{F4FE0D90-907C-42A5-904D-F2862E425D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7666" y="2225468"/>
            <a:ext cx="4456651" cy="2074536"/>
          </a:xfrm>
          <a:prstGeom prst="rect">
            <a:avLst/>
          </a:prstGeom>
        </p:spPr>
      </p:pic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C8A67524-9812-41C7-AB20-9D1B4A4444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7666" y="4397602"/>
            <a:ext cx="4456651" cy="221408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8AF6EFCA-56DD-442E-9948-D162BEBBFD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200146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12">
            <a:extLst>
              <a:ext uri="{FF2B5EF4-FFF2-40B4-BE49-F238E27FC236}">
                <a16:creationId xmlns:a16="http://schemas.microsoft.com/office/drawing/2014/main" id="{D96FFA1F-29D1-415E-8D90-776A5E0ADA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14">
            <a:extLst>
              <a:ext uri="{FF2B5EF4-FFF2-40B4-BE49-F238E27FC236}">
                <a16:creationId xmlns:a16="http://schemas.microsoft.com/office/drawing/2014/main" id="{977078B6-8941-4429-9FDB-8C032B8998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0"/>
            <a:ext cx="754448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307BEC-D305-477B-AFBF-8CFE60CAB4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6816" y="873254"/>
            <a:ext cx="5777652" cy="1565146"/>
          </a:xfrm>
        </p:spPr>
        <p:txBody>
          <a:bodyPr anchor="b">
            <a:normAutofit/>
          </a:bodyPr>
          <a:lstStyle/>
          <a:p>
            <a:r>
              <a:rPr lang="en-US" dirty="0"/>
              <a:t>Top 3 Output Schedules: Lots of resources and waste</a:t>
            </a:r>
          </a:p>
        </p:txBody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D0644014-142C-4315-8A93-167B8F5DCD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93" r="12211" b="3"/>
          <a:stretch/>
        </p:blipFill>
        <p:spPr>
          <a:xfrm>
            <a:off x="-10959" y="-24648"/>
            <a:ext cx="4503376" cy="2194560"/>
          </a:xfrm>
          <a:prstGeom prst="rect">
            <a:avLst/>
          </a:prstGeom>
        </p:spPr>
      </p:pic>
      <p:pic>
        <p:nvPicPr>
          <p:cNvPr id="6" name="Picture 6" descr="Text&#10;&#10;Description automatically generated">
            <a:extLst>
              <a:ext uri="{FF2B5EF4-FFF2-40B4-BE49-F238E27FC236}">
                <a16:creationId xmlns:a16="http://schemas.microsoft.com/office/drawing/2014/main" id="{9C59D74E-8B3B-4276-8766-3F27C22B2D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6295" b="3"/>
          <a:stretch/>
        </p:blipFill>
        <p:spPr>
          <a:xfrm>
            <a:off x="-10959" y="2319200"/>
            <a:ext cx="4507992" cy="2194560"/>
          </a:xfrm>
          <a:prstGeom prst="rect">
            <a:avLst/>
          </a:prstGeom>
        </p:spPr>
      </p:pic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B53FC3E4-6488-4D3F-B642-BA44706A04F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74" r="15534"/>
          <a:stretch/>
        </p:blipFill>
        <p:spPr>
          <a:xfrm>
            <a:off x="-10959" y="4663049"/>
            <a:ext cx="4507992" cy="2194951"/>
          </a:xfrm>
          <a:prstGeom prst="rect">
            <a:avLst/>
          </a:prstGeo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76C5F9B9-1A0C-94CA-4FE7-B649459D0B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6816" y="2760133"/>
            <a:ext cx="5777652" cy="3224614"/>
          </a:xfrm>
        </p:spPr>
        <p:txBody>
          <a:bodyPr anchor="t">
            <a:normAutofit/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2" name="Rectangle 16">
            <a:extLst>
              <a:ext uri="{FF2B5EF4-FFF2-40B4-BE49-F238E27FC236}">
                <a16:creationId xmlns:a16="http://schemas.microsoft.com/office/drawing/2014/main" id="{BB09C0D0-1E86-4EE3-B592-3D15600C4A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2997331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304114-2298-43DF-A4AE-FB6B8575C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Depth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1E7FC6-7AB5-42D4-894E-22E716F806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76872" y="169097"/>
            <a:ext cx="1085222" cy="1545102"/>
          </a:xfrm>
        </p:spPr>
        <p:txBody>
          <a:bodyPr/>
          <a:lstStyle/>
          <a:p>
            <a:pPr marL="0" indent="0">
              <a:buNone/>
            </a:pPr>
            <a:endParaRPr lang="en-US"/>
          </a:p>
        </p:txBody>
      </p:sp>
      <p:graphicFrame>
        <p:nvGraphicFramePr>
          <p:cNvPr id="4" name="Chart 3" descr="Chart type: Scatter. Field: depth and Field: runtime(s) appear highly correlated.&#10;&#10;Description automatically generated">
            <a:extLst>
              <a:ext uri="{FF2B5EF4-FFF2-40B4-BE49-F238E27FC236}">
                <a16:creationId xmlns:a16="http://schemas.microsoft.com/office/drawing/2014/main" id="{AD991F9A-6167-4183-B30C-4605412312B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13682095"/>
              </p:ext>
            </p:extLst>
          </p:nvPr>
        </p:nvGraphicFramePr>
        <p:xfrm>
          <a:off x="4923693" y="3629967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Chart 4" descr="Chart type: Line. 'best_utility' by 'depth'&#10;&#10;Description automatically generated">
            <a:extLst>
              <a:ext uri="{FF2B5EF4-FFF2-40B4-BE49-F238E27FC236}">
                <a16:creationId xmlns:a16="http://schemas.microsoft.com/office/drawing/2014/main" id="{6C151C3B-1A1F-47E0-A168-A65EB423D8E2}"/>
              </a:ext>
              <a:ext uri="{147F2762-F138-4A5C-976F-8EAC2B608ADB}">
                <a16:predDERef xmlns:a16="http://schemas.microsoft.com/office/drawing/2014/main" pred="{AD991F9A-6167-4183-B30C-4605412312B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97211031"/>
              </p:ext>
            </p:extLst>
          </p:nvPr>
        </p:nvGraphicFramePr>
        <p:xfrm>
          <a:off x="4923692" y="799681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1258288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926F6-4F7A-4F6B-B45C-68C64E694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Frontier Size Results 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FCD6D8-CB2C-4B3A-9E7F-45C439F5D854}"/>
              </a:ext>
            </a:extLst>
          </p:cNvPr>
          <p:cNvSpPr>
            <a:spLocks noGrp="1"/>
          </p:cNvSpPr>
          <p:nvPr>
            <p:ph idx="1"/>
          </p:nvPr>
        </p:nvSpPr>
        <p:spPr>
          <a:xfrm flipH="1">
            <a:off x="11184468" y="4975558"/>
            <a:ext cx="53591" cy="1009190"/>
          </a:xfrm>
        </p:spPr>
        <p:txBody>
          <a:bodyPr/>
          <a:lstStyle/>
          <a:p>
            <a:pPr marL="0" indent="0">
              <a:buNone/>
            </a:pPr>
            <a:endParaRPr lang="en-US"/>
          </a:p>
        </p:txBody>
      </p:sp>
      <p:graphicFrame>
        <p:nvGraphicFramePr>
          <p:cNvPr id="4" name="Chart 3" descr="Chart type: Scatter. 'runtime(s)' by 'frontier_size'&#10;&#10;Description automatically generated">
            <a:extLst>
              <a:ext uri="{FF2B5EF4-FFF2-40B4-BE49-F238E27FC236}">
                <a16:creationId xmlns:a16="http://schemas.microsoft.com/office/drawing/2014/main" id="{2FAAF555-8B0E-443A-AEDA-CDCFD8687E4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45866451"/>
              </p:ext>
            </p:extLst>
          </p:nvPr>
        </p:nvGraphicFramePr>
        <p:xfrm>
          <a:off x="5241890" y="875044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Chart 4" descr="Chart type: Scatter. 'best_utility' by 'frontier_size'&#10;&#10;Description automatically generated">
            <a:extLst>
              <a:ext uri="{FF2B5EF4-FFF2-40B4-BE49-F238E27FC236}">
                <a16:creationId xmlns:a16="http://schemas.microsoft.com/office/drawing/2014/main" id="{43823B6F-A07A-47D7-A0C4-465B284F4803}"/>
              </a:ext>
              <a:ext uri="{147F2762-F138-4A5C-976F-8EAC2B608ADB}">
                <a16:predDERef xmlns:a16="http://schemas.microsoft.com/office/drawing/2014/main" pred="{2FAAF555-8B0E-443A-AEDA-CDCFD8687E4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85461256"/>
              </p:ext>
            </p:extLst>
          </p:nvPr>
        </p:nvGraphicFramePr>
        <p:xfrm>
          <a:off x="5241890" y="3437374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8020604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B3B0914-1143-5BAA-7BBE-2710652B4F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250" b="625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A133C1E-CB83-47F3-8F35-94C2A7C58E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E648F8-EC64-46C8-BB66-9AD60C5D9E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1283461"/>
          </a:xfrm>
        </p:spPr>
        <p:txBody>
          <a:bodyPr anchor="b">
            <a:normAutofit/>
          </a:bodyPr>
          <a:lstStyle/>
          <a:p>
            <a:r>
              <a:rPr lang="en-US" sz="2400"/>
              <a:t>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FE0FFA-D765-41E6-93EE-8E6B26CF6E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2920" y="2407298"/>
            <a:ext cx="2947482" cy="3498980"/>
          </a:xfrm>
        </p:spPr>
        <p:txBody>
          <a:bodyPr anchor="t">
            <a:normAutofit/>
          </a:bodyPr>
          <a:lstStyle/>
          <a:p>
            <a:r>
              <a:rPr lang="en-US" sz="1600">
                <a:solidFill>
                  <a:srgbClr val="FFFFFF"/>
                </a:solidFill>
              </a:rPr>
              <a:t>Frontier and Depth: approximately linear with respect to runtime</a:t>
            </a:r>
          </a:p>
          <a:p>
            <a:r>
              <a:rPr lang="en-US" sz="1600">
                <a:solidFill>
                  <a:srgbClr val="FFFFFF"/>
                </a:solidFill>
              </a:rPr>
              <a:t>Expected Utility doesn’t seem to improve much past depth of 3</a:t>
            </a:r>
          </a:p>
          <a:p>
            <a:r>
              <a:rPr lang="en-US" sz="1600">
                <a:solidFill>
                  <a:srgbClr val="FFFFFF"/>
                </a:solidFill>
              </a:rPr>
              <a:t>Algorithm makes aggressively greedy move first, then gets stuck in small area of state space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89E943A-225D-44B1-B345-D7FDBA43C1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4863479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259AC0-6989-4527-8E41-0B965D633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641650-737F-4394-B611-9509F4BAF1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Optimize schedule of 'trades' and 'transforms' of resources for one country in a game world, according to a defined quality function</a:t>
            </a:r>
          </a:p>
          <a:p>
            <a:r>
              <a:rPr lang="en-US" dirty="0"/>
              <a:t>Forward-searching, anytime, depth-bounded, utility-driven</a:t>
            </a:r>
          </a:p>
        </p:txBody>
      </p:sp>
    </p:spTree>
    <p:extLst>
      <p:ext uri="{BB962C8B-B14F-4D97-AF65-F5344CB8AC3E}">
        <p14:creationId xmlns:p14="http://schemas.microsoft.com/office/powerpoint/2010/main" val="33913614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1">
            <a:extLst>
              <a:ext uri="{FF2B5EF4-FFF2-40B4-BE49-F238E27FC236}">
                <a16:creationId xmlns:a16="http://schemas.microsoft.com/office/drawing/2014/main" id="{DADC4F84-175A-4AB1-916C-1E5796E1E0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17" descr="Fishponds">
            <a:extLst>
              <a:ext uri="{FF2B5EF4-FFF2-40B4-BE49-F238E27FC236}">
                <a16:creationId xmlns:a16="http://schemas.microsoft.com/office/drawing/2014/main" id="{7A54A261-304B-6145-F8B4-5B1F20FC9F9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5000"/>
          </a:blip>
          <a:srcRect r="-2" b="1560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8BB21CC-5646-4053-B632-50366CCF70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350" y="864108"/>
            <a:ext cx="6367940" cy="5120639"/>
          </a:xfrm>
        </p:spPr>
        <p:txBody>
          <a:bodyPr>
            <a:normAutofit/>
          </a:bodyPr>
          <a:lstStyle/>
          <a:p>
            <a:r>
              <a:rPr lang="en-US" sz="7200">
                <a:ln w="15875">
                  <a:solidFill>
                    <a:srgbClr val="FFFFFF"/>
                  </a:solidFill>
                </a:ln>
                <a:noFill/>
              </a:rPr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06841E-208A-468F-84C2-2ED6104A2C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0207" y="864108"/>
            <a:ext cx="3947418" cy="512064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AvailableLand, Water, Population, PopulationWaste, MetallicElements, Timber, Farm, FarmWaste, MetallicAlloys, MetallicAlloysWaste, Electronics, ElectronicsWaste ,Housing, HousingWaste, Food, FoodWaste, PotentialFossilEnergy, PotentialFossilEnergyUsable, PotentialFossilEnergyUsableWaste, PotentialRenewableEnergy, PotentialRenewableEnergyUsable, PotentialRenewableEnergyUsableWaste</a:t>
            </a:r>
            <a:endParaRPr lang="en-US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15882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DADC4F84-175A-4AB1-916C-1E5796E1E0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Top view of a labyrinth">
            <a:extLst>
              <a:ext uri="{FF2B5EF4-FFF2-40B4-BE49-F238E27FC236}">
                <a16:creationId xmlns:a16="http://schemas.microsoft.com/office/drawing/2014/main" id="{7D8A328A-ACB8-DE00-0AC6-49BFED08A35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5000"/>
          </a:blip>
          <a:srcRect t="9202" b="6529"/>
          <a:stretch/>
        </p:blipFill>
        <p:spPr>
          <a:xfrm>
            <a:off x="20" y="-1"/>
            <a:ext cx="12188932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680F76D-0D46-483A-BDC9-F238EF56F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350" y="864108"/>
            <a:ext cx="6367940" cy="512063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7200">
                <a:ln w="15875">
                  <a:solidFill>
                    <a:srgbClr val="FFFFFF"/>
                  </a:solidFill>
                </a:ln>
                <a:noFill/>
              </a:rPr>
              <a:t>Transforms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251F7F-5567-4575-A969-A9CB034D716D}"/>
              </a:ext>
            </a:extLst>
          </p:cNvPr>
          <p:cNvSpPr txBox="1"/>
          <p:nvPr/>
        </p:nvSpPr>
        <p:spPr>
          <a:xfrm>
            <a:off x="7530207" y="864108"/>
            <a:ext cx="3947418" cy="512064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marL="285750" indent="-18288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Wingdings 2" pitchFamily="18" charset="2"/>
              <a:buChar char=""/>
            </a:pPr>
            <a:r>
              <a:rPr lang="en-US"/>
              <a:t>Build Housing</a:t>
            </a:r>
          </a:p>
          <a:p>
            <a:pPr marL="285750" indent="-18288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Wingdings 2" pitchFamily="18" charset="2"/>
              <a:buChar char=""/>
            </a:pPr>
            <a:r>
              <a:rPr lang="en-US"/>
              <a:t>Manufacture Alloys</a:t>
            </a:r>
          </a:p>
          <a:p>
            <a:pPr marL="285750" indent="-18288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Wingdings 2" pitchFamily="18" charset="2"/>
              <a:buChar char=""/>
            </a:pPr>
            <a:r>
              <a:rPr lang="en-US"/>
              <a:t>Manufacture Electronics</a:t>
            </a:r>
          </a:p>
          <a:p>
            <a:pPr marL="285750" indent="-18288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Wingdings 2" pitchFamily="18" charset="2"/>
              <a:buChar char=""/>
            </a:pPr>
            <a:r>
              <a:rPr lang="en-US"/>
              <a:t>Produce Food</a:t>
            </a:r>
          </a:p>
          <a:p>
            <a:pPr marL="285750" indent="-18288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Wingdings 2" pitchFamily="18" charset="2"/>
              <a:buChar char=""/>
            </a:pPr>
            <a:r>
              <a:rPr lang="en-US"/>
              <a:t>Build Farm</a:t>
            </a:r>
          </a:p>
          <a:p>
            <a:pPr marL="285750" indent="-18288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Wingdings 2" pitchFamily="18" charset="2"/>
              <a:buChar char=""/>
            </a:pPr>
            <a:r>
              <a:rPr lang="en-US"/>
              <a:t>Produce Fossil Fuels</a:t>
            </a:r>
          </a:p>
          <a:p>
            <a:pPr marL="285750" indent="-18288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Wingdings 2" pitchFamily="18" charset="2"/>
              <a:buChar char=""/>
            </a:pPr>
            <a:r>
              <a:rPr lang="en-US"/>
              <a:t>Produce Renewable Energy</a:t>
            </a:r>
          </a:p>
          <a:p>
            <a:pPr marL="285750" indent="-18288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Wingdings 2" pitchFamily="18" charset="2"/>
              <a:buChar char=""/>
            </a:pPr>
            <a:r>
              <a:rPr lang="en-US" dirty="0"/>
              <a:t>Treat water</a:t>
            </a:r>
          </a:p>
        </p:txBody>
      </p:sp>
    </p:spTree>
    <p:extLst>
      <p:ext uri="{BB962C8B-B14F-4D97-AF65-F5344CB8AC3E}">
        <p14:creationId xmlns:p14="http://schemas.microsoft.com/office/powerpoint/2010/main" val="14191271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0516254-1D9F-4F3A-9870-3A3280BE2B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1F9BE1-9C68-4C0D-89D9-A465D88EBD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9116" y="864108"/>
            <a:ext cx="3073914" cy="5120639"/>
          </a:xfrm>
        </p:spPr>
        <p:txBody>
          <a:bodyPr>
            <a:normAutofit/>
          </a:bodyPr>
          <a:lstStyle/>
          <a:p>
            <a:pPr algn="r"/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Transfers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C14672B-27A5-4CDA-ABAF-5E4CF4B41C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1286934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D89589C-2C90-4407-A995-05EC3DD7AB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51129" y="2085681"/>
            <a:ext cx="0" cy="2686639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E1FE1D-5E4E-43B3-9F61-8539556FA3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9229" y="864108"/>
            <a:ext cx="5910677" cy="5120640"/>
          </a:xfrm>
        </p:spPr>
        <p:txBody>
          <a:bodyPr>
            <a:normAutofit/>
          </a:bodyPr>
          <a:lstStyle/>
          <a:p>
            <a:r>
              <a:rPr lang="en-US" dirty="0"/>
              <a:t>Represent 'trades' with other countries</a:t>
            </a:r>
          </a:p>
          <a:p>
            <a:r>
              <a:rPr lang="en-US" dirty="0"/>
              <a:t>Resource 'weights' specified in input file; represent value of each resource with respect to a standardized currency</a:t>
            </a:r>
          </a:p>
          <a:p>
            <a:r>
              <a:rPr lang="en-US" dirty="0"/>
              <a:t>Productive resources – positive weights; waste resources – negative weights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A206779-5C74-4555-94BC-5845C92EC3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683988" y="767825"/>
            <a:ext cx="508012" cy="5328173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7830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162DF2A-64D1-4AA9-BA42-8A4063EADE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D7C1373-63AF-4A75-909E-990E053566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7F231E5-F402-49E1-82B4-C762909ED2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6F0BA12B-74D1-4DB1-9A3F-C9BA27B815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0" y="762000"/>
            <a:ext cx="4208489" cy="5334001"/>
          </a:xfrm>
          <a:custGeom>
            <a:avLst/>
            <a:gdLst>
              <a:gd name="connsiteX0" fmla="*/ 1015642 w 4208489"/>
              <a:gd name="connsiteY0" fmla="*/ 0 h 5334001"/>
              <a:gd name="connsiteX1" fmla="*/ 4208489 w 4208489"/>
              <a:gd name="connsiteY1" fmla="*/ 0 h 5334001"/>
              <a:gd name="connsiteX2" fmla="*/ 4208489 w 4208489"/>
              <a:gd name="connsiteY2" fmla="*/ 5334001 h 5334001"/>
              <a:gd name="connsiteX3" fmla="*/ 0 w 4208489"/>
              <a:gd name="connsiteY3" fmla="*/ 5334001 h 5334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8489" h="5334001">
                <a:moveTo>
                  <a:pt x="1015642" y="0"/>
                </a:moveTo>
                <a:lnTo>
                  <a:pt x="4208489" y="0"/>
                </a:lnTo>
                <a:lnTo>
                  <a:pt x="4208489" y="5334001"/>
                </a:lnTo>
                <a:lnTo>
                  <a:pt x="0" y="533400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515FCC40-AA93-4D3B-90D0-69BC824EAD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1190517" y="1056875"/>
            <a:ext cx="1001483" cy="4744251"/>
          </a:xfrm>
          <a:custGeom>
            <a:avLst/>
            <a:gdLst>
              <a:gd name="connsiteX0" fmla="*/ 0 w 1001483"/>
              <a:gd name="connsiteY0" fmla="*/ 0 h 4744251"/>
              <a:gd name="connsiteX1" fmla="*/ 1001483 w 1001483"/>
              <a:gd name="connsiteY1" fmla="*/ 0 h 4744251"/>
              <a:gd name="connsiteX2" fmla="*/ 0 w 1001483"/>
              <a:gd name="connsiteY2" fmla="*/ 4744251 h 4744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1483" h="4744251">
                <a:moveTo>
                  <a:pt x="0" y="0"/>
                </a:moveTo>
                <a:lnTo>
                  <a:pt x="1001483" y="0"/>
                </a:lnTo>
                <a:lnTo>
                  <a:pt x="0" y="474425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859363-8555-4560-A6C4-BE88F766B1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4398" y="1298448"/>
            <a:ext cx="7315200" cy="325526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900" spc="-100">
                <a:solidFill>
                  <a:schemeClr val="tx2"/>
                </a:solidFill>
              </a:rPr>
              <a:t>Scaling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2C651E-BDF3-4BBB-AE59-F1EF28024B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84397" y="4670246"/>
            <a:ext cx="6714232" cy="9144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200">
                <a:solidFill>
                  <a:schemeClr val="accent1"/>
                </a:solidFill>
              </a:rPr>
              <a:t>All transforms and transfers can be 'scaled' to however much of the input resource the country has</a:t>
            </a:r>
          </a:p>
        </p:txBody>
      </p:sp>
    </p:spTree>
    <p:extLst>
      <p:ext uri="{BB962C8B-B14F-4D97-AF65-F5344CB8AC3E}">
        <p14:creationId xmlns:p14="http://schemas.microsoft.com/office/powerpoint/2010/main" val="21700304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CEE35D-3A55-49A9-84E9-B147332DC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</p:spPr>
        <p:txBody>
          <a:bodyPr>
            <a:normAutofit/>
          </a:bodyPr>
          <a:lstStyle/>
          <a:p>
            <a:r>
              <a:rPr lang="en-US" dirty="0"/>
              <a:t>State Quality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DB944C6-2C8F-4AEA-15DF-9994889DD5D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73250392"/>
              </p:ext>
            </p:extLst>
          </p:nvPr>
        </p:nvGraphicFramePr>
        <p:xfrm>
          <a:off x="3759896" y="885459"/>
          <a:ext cx="7728267" cy="50873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895606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7115F77-2FAE-4CA7-9A7F-10D5F2C8F8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0">
            <a:extLst>
              <a:ext uri="{FF2B5EF4-FFF2-40B4-BE49-F238E27FC236}">
                <a16:creationId xmlns:a16="http://schemas.microsoft.com/office/drawing/2014/main" id="{5CD4C046-A04C-46CC-AFA3-6B0621F628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8" name="Rectangle 12">
            <a:extLst>
              <a:ext uri="{FF2B5EF4-FFF2-40B4-BE49-F238E27FC236}">
                <a16:creationId xmlns:a16="http://schemas.microsoft.com/office/drawing/2014/main" id="{EB8AA617-0537-4ED7-91B6-66511A6475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4">
            <a:extLst>
              <a:ext uri="{FF2B5EF4-FFF2-40B4-BE49-F238E27FC236}">
                <a16:creationId xmlns:a16="http://schemas.microsoft.com/office/drawing/2014/main" id="{C2E8BF1F-CE61-45C5-92AC-552D23176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67639"/>
            <a:ext cx="11707367" cy="1852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6C3DE4-E123-46E3-AD14-FC2285C631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590661"/>
            <a:ext cx="10210862" cy="10656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900" spc="-100"/>
              <a:t>Calculating Utility</a:t>
            </a:r>
          </a:p>
        </p:txBody>
      </p:sp>
      <p:pic>
        <p:nvPicPr>
          <p:cNvPr id="4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44FB2CA3-F823-46B3-BEC5-D4C1E66414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1437" r="4074" b="1"/>
          <a:stretch/>
        </p:blipFill>
        <p:spPr>
          <a:xfrm>
            <a:off x="1069847" y="484632"/>
            <a:ext cx="10637520" cy="3556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6738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ADC4F84-175A-4AB1-916C-1E5796E1E0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4" descr="Arial view of a river, dam and lake">
            <a:extLst>
              <a:ext uri="{FF2B5EF4-FFF2-40B4-BE49-F238E27FC236}">
                <a16:creationId xmlns:a16="http://schemas.microsoft.com/office/drawing/2014/main" id="{C7898218-473A-5DFE-4EF7-34D0774D95E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5000"/>
          </a:blip>
          <a:srcRect t="33109" r="-2" b="1064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FA58C5F-E24C-4B75-9101-2CA3DEE9BC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350" y="864108"/>
            <a:ext cx="6367940" cy="5120639"/>
          </a:xfrm>
        </p:spPr>
        <p:txBody>
          <a:bodyPr>
            <a:normAutofit/>
          </a:bodyPr>
          <a:lstStyle/>
          <a:p>
            <a:r>
              <a:rPr lang="en-US" sz="7200">
                <a:ln w="15875">
                  <a:solidFill>
                    <a:srgbClr val="FFFFFF"/>
                  </a:solidFill>
                </a:ln>
                <a:noFill/>
              </a:rPr>
              <a:t>Search Algorithm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8FDC074-8060-42C2-8F49-EA5C5C40BD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0207" y="864108"/>
            <a:ext cx="3947418" cy="5120640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tx1"/>
                </a:solidFill>
              </a:rPr>
              <a:t>Frontier and best states list: double ended priority queues</a:t>
            </a:r>
          </a:p>
          <a:p>
            <a:r>
              <a:rPr lang="en-US">
                <a:solidFill>
                  <a:schemeClr val="tx1"/>
                </a:solidFill>
              </a:rPr>
              <a:t>Beam search: frontier at maximum size</a:t>
            </a:r>
          </a:p>
          <a:p>
            <a:r>
              <a:rPr lang="en-US">
                <a:solidFill>
                  <a:schemeClr val="tx1"/>
                </a:solidFill>
              </a:rPr>
              <a:t>Pop best state off frontier first, and generate successors</a:t>
            </a:r>
          </a:p>
          <a:p>
            <a:r>
              <a:rPr lang="en-US">
                <a:solidFill>
                  <a:schemeClr val="tx1"/>
                </a:solidFill>
              </a:rPr>
              <a:t>Only place successor on frontier if higher utility than worst of current frontier</a:t>
            </a:r>
          </a:p>
        </p:txBody>
      </p:sp>
    </p:spTree>
    <p:extLst>
      <p:ext uri="{BB962C8B-B14F-4D97-AF65-F5344CB8AC3E}">
        <p14:creationId xmlns:p14="http://schemas.microsoft.com/office/powerpoint/2010/main" val="6906001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Frame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415</Words>
  <Application>Microsoft Macintosh PowerPoint</Application>
  <PresentationFormat>Widescreen</PresentationFormat>
  <Paragraphs>71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2" baseType="lpstr">
      <vt:lpstr>Corbel</vt:lpstr>
      <vt:lpstr>Wingdings 2</vt:lpstr>
      <vt:lpstr>Frame</vt:lpstr>
      <vt:lpstr>CS 5260 Part 1</vt:lpstr>
      <vt:lpstr>Introduction</vt:lpstr>
      <vt:lpstr>Resources</vt:lpstr>
      <vt:lpstr>Transforms</vt:lpstr>
      <vt:lpstr>Transfers</vt:lpstr>
      <vt:lpstr>Scaling</vt:lpstr>
      <vt:lpstr>State Quality</vt:lpstr>
      <vt:lpstr>Calculating Utility</vt:lpstr>
      <vt:lpstr>Search Algorithm</vt:lpstr>
      <vt:lpstr>Tests and Experiments</vt:lpstr>
      <vt:lpstr>Initial State Test</vt:lpstr>
      <vt:lpstr>Depth Test</vt:lpstr>
      <vt:lpstr>Frontier Size Test</vt:lpstr>
      <vt:lpstr>Results</vt:lpstr>
      <vt:lpstr>Top 3 Output Schedules: Low Housing and Food</vt:lpstr>
      <vt:lpstr>Top 3 Output Schedules: Lots of resources and waste</vt:lpstr>
      <vt:lpstr>Depth Results</vt:lpstr>
      <vt:lpstr>Frontier Size Results </vt:lpstr>
      <vt:lpstr>Analysis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Ishan Kaul</cp:lastModifiedBy>
  <cp:revision>203</cp:revision>
  <dcterms:created xsi:type="dcterms:W3CDTF">2022-03-21T06:49:13Z</dcterms:created>
  <dcterms:modified xsi:type="dcterms:W3CDTF">2022-03-21T07:34:12Z</dcterms:modified>
</cp:coreProperties>
</file>